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1605" r:id="rId5"/>
    <p:sldId id="1606" r:id="rId6"/>
    <p:sldId id="1610" r:id="rId7"/>
    <p:sldId id="1638" r:id="rId8"/>
    <p:sldId id="1608" r:id="rId9"/>
    <p:sldId id="1639" r:id="rId10"/>
    <p:sldId id="430" r:id="rId11"/>
    <p:sldId id="431" r:id="rId12"/>
    <p:sldId id="432" r:id="rId13"/>
    <p:sldId id="1640" r:id="rId14"/>
    <p:sldId id="1641" r:id="rId15"/>
    <p:sldId id="1642" r:id="rId16"/>
    <p:sldId id="1644" r:id="rId17"/>
    <p:sldId id="1643" r:id="rId18"/>
    <p:sldId id="340" r:id="rId19"/>
    <p:sldId id="164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4FE54-38C5-4721-93C3-DEFFECBB6ABE}" type="doc">
      <dgm:prSet loTypeId="urn:microsoft.com/office/officeart/2005/8/layout/hList1" loCatId="list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6E299FEF-74F1-4076-ADFC-6045A01A549F}">
      <dgm:prSet custT="1"/>
      <dgm:spPr/>
      <dgm:t>
        <a:bodyPr/>
        <a:lstStyle/>
        <a:p>
          <a:r>
            <a:rPr lang="tr-TR" sz="1600" b="1" dirty="0" err="1">
              <a:latin typeface="+mn-lt"/>
              <a:cs typeface="Arial" pitchFamily="34" charset="0"/>
            </a:rPr>
            <a:t>Graduates</a:t>
          </a:r>
          <a:endParaRPr lang="tr-TR" sz="1600" b="1" dirty="0">
            <a:latin typeface="+mn-lt"/>
            <a:cs typeface="Arial" pitchFamily="34" charset="0"/>
          </a:endParaRPr>
        </a:p>
        <a:p>
          <a:r>
            <a:rPr lang="tr-TR" sz="1600" b="1" u="sng" dirty="0">
              <a:latin typeface="+mn-lt"/>
              <a:cs typeface="Arial" pitchFamily="34" charset="0"/>
            </a:rPr>
            <a:t>702</a:t>
          </a:r>
        </a:p>
      </dgm:t>
    </dgm:pt>
    <dgm:pt modelId="{D0909F45-9F9B-4818-94DB-BF8DB2D17606}" type="sibTrans" cxnId="{14703204-FDC3-4069-BABF-87EEB849AF32}">
      <dgm:prSet/>
      <dgm:spPr/>
      <dgm:t>
        <a:bodyPr/>
        <a:lstStyle/>
        <a:p>
          <a:endParaRPr lang="tr-TR"/>
        </a:p>
      </dgm:t>
    </dgm:pt>
    <dgm:pt modelId="{89FA83DC-8CDF-40F9-9C2A-3134BA96203A}" type="parTrans" cxnId="{14703204-FDC3-4069-BABF-87EEB849AF32}">
      <dgm:prSet/>
      <dgm:spPr/>
      <dgm:t>
        <a:bodyPr/>
        <a:lstStyle/>
        <a:p>
          <a:endParaRPr lang="tr-TR"/>
        </a:p>
      </dgm:t>
    </dgm:pt>
    <dgm:pt modelId="{13EE1D8B-6DC0-46A0-95FE-9D8F96C02E95}">
      <dgm:prSet custT="1"/>
      <dgm:spPr/>
      <dgm:t>
        <a:bodyPr/>
        <a:lstStyle/>
        <a:p>
          <a:r>
            <a:rPr lang="tr-TR" sz="2000" b="1" dirty="0">
              <a:latin typeface="+mn-lt"/>
              <a:ea typeface="Arial" charset="0"/>
              <a:cs typeface="Arial" charset="0"/>
            </a:rPr>
            <a:t>223 </a:t>
          </a:r>
          <a:r>
            <a:rPr lang="tr-TR" sz="2000" b="1" dirty="0" err="1">
              <a:latin typeface="+mn-lt"/>
              <a:ea typeface="Arial" charset="0"/>
              <a:cs typeface="Arial" charset="0"/>
            </a:rPr>
            <a:t>Ph.D</a:t>
          </a:r>
          <a:r>
            <a:rPr lang="tr-TR" sz="2000" b="1" dirty="0">
              <a:latin typeface="+mn-lt"/>
              <a:ea typeface="Arial" charset="0"/>
              <a:cs typeface="Arial" charset="0"/>
            </a:rPr>
            <a:t>.  </a:t>
          </a:r>
          <a:endParaRPr lang="tr-TR" sz="2000" b="1" dirty="0">
            <a:latin typeface="+mn-lt"/>
            <a:cs typeface="Arial" pitchFamily="34" charset="0"/>
          </a:endParaRPr>
        </a:p>
      </dgm:t>
    </dgm:pt>
    <dgm:pt modelId="{EFBEE462-7E2E-4F80-BCF2-C3F93373891D}" type="parTrans" cxnId="{870B665F-BB4C-40C6-9C04-4F4CCCCB62CA}">
      <dgm:prSet/>
      <dgm:spPr/>
      <dgm:t>
        <a:bodyPr/>
        <a:lstStyle/>
        <a:p>
          <a:endParaRPr lang="en-US"/>
        </a:p>
      </dgm:t>
    </dgm:pt>
    <dgm:pt modelId="{3967562D-4A6D-41BA-A883-EFAB2C444610}" type="sibTrans" cxnId="{870B665F-BB4C-40C6-9C04-4F4CCCCB62CA}">
      <dgm:prSet/>
      <dgm:spPr/>
      <dgm:t>
        <a:bodyPr/>
        <a:lstStyle/>
        <a:p>
          <a:endParaRPr lang="en-US"/>
        </a:p>
      </dgm:t>
    </dgm:pt>
    <dgm:pt modelId="{64DDA1BE-FE77-4B4D-B322-7DF23F4C7FA8}">
      <dgm:prSet custT="1"/>
      <dgm:spPr/>
      <dgm:t>
        <a:bodyPr/>
        <a:lstStyle/>
        <a:p>
          <a:r>
            <a:rPr lang="tr-TR" sz="2000" b="1" dirty="0">
              <a:latin typeface="+mn-lt"/>
            </a:rPr>
            <a:t>556 MA </a:t>
          </a:r>
          <a:endParaRPr lang="tr-TR" sz="2000" b="1" baseline="0" dirty="0">
            <a:latin typeface="+mn-lt"/>
            <a:cs typeface="Arial" pitchFamily="34" charset="0"/>
          </a:endParaRPr>
        </a:p>
      </dgm:t>
    </dgm:pt>
    <dgm:pt modelId="{ED8B0AF7-5692-44BB-BB15-562E3BE5C422}" type="parTrans" cxnId="{9FE48AF0-F81A-45B4-BD26-459BF58DD616}">
      <dgm:prSet/>
      <dgm:spPr/>
      <dgm:t>
        <a:bodyPr/>
        <a:lstStyle/>
        <a:p>
          <a:endParaRPr lang="en-US"/>
        </a:p>
      </dgm:t>
    </dgm:pt>
    <dgm:pt modelId="{36AE048A-FC11-4807-A876-F248E5CAC3B6}" type="sibTrans" cxnId="{9FE48AF0-F81A-45B4-BD26-459BF58DD616}">
      <dgm:prSet/>
      <dgm:spPr/>
      <dgm:t>
        <a:bodyPr/>
        <a:lstStyle/>
        <a:p>
          <a:endParaRPr lang="en-US"/>
        </a:p>
      </dgm:t>
    </dgm:pt>
    <dgm:pt modelId="{8170E28D-FD5D-4162-A56E-F46AC078E07B}">
      <dgm:prSet custT="1"/>
      <dgm:spPr/>
      <dgm:t>
        <a:bodyPr/>
        <a:lstStyle/>
        <a:p>
          <a:r>
            <a:rPr lang="tr-TR" sz="2000" b="1" dirty="0">
              <a:latin typeface="+mn-lt"/>
            </a:rPr>
            <a:t>59 LL.M.</a:t>
          </a:r>
        </a:p>
      </dgm:t>
    </dgm:pt>
    <dgm:pt modelId="{E2A4601C-2A28-48C1-A239-B14E3A08A7E4}" type="parTrans" cxnId="{DCD38F31-A472-4C6A-8AEF-3ABE37FB7D74}">
      <dgm:prSet/>
      <dgm:spPr/>
      <dgm:t>
        <a:bodyPr/>
        <a:lstStyle/>
        <a:p>
          <a:endParaRPr lang="en-US"/>
        </a:p>
      </dgm:t>
    </dgm:pt>
    <dgm:pt modelId="{2C7AFC0C-AD6E-4FF2-870A-E30374D89044}" type="sibTrans" cxnId="{DCD38F31-A472-4C6A-8AEF-3ABE37FB7D74}">
      <dgm:prSet/>
      <dgm:spPr/>
      <dgm:t>
        <a:bodyPr/>
        <a:lstStyle/>
        <a:p>
          <a:endParaRPr lang="en-US"/>
        </a:p>
      </dgm:t>
    </dgm:pt>
    <dgm:pt modelId="{9730C1D8-023B-4319-B731-C9A8898470A3}">
      <dgm:prSet custT="1"/>
      <dgm:spPr/>
      <dgm:t>
        <a:bodyPr/>
        <a:lstStyle/>
        <a:p>
          <a:r>
            <a:rPr lang="tr-TR" sz="1600" b="1" dirty="0" err="1">
              <a:latin typeface="+mn-lt"/>
              <a:cs typeface="Arial" panose="020B0604020202020204" pitchFamily="34" charset="0"/>
            </a:rPr>
            <a:t>Students</a:t>
          </a:r>
          <a:r>
            <a:rPr lang="tr-TR" sz="1600" b="1" dirty="0">
              <a:latin typeface="+mn-lt"/>
              <a:cs typeface="Arial" panose="020B0604020202020204" pitchFamily="34" charset="0"/>
            </a:rPr>
            <a:t> </a:t>
          </a:r>
        </a:p>
        <a:p>
          <a:r>
            <a:rPr lang="tr-TR" sz="1600" b="1" u="sng" dirty="0">
              <a:latin typeface="+mn-lt"/>
              <a:cs typeface="Arial" panose="020B0604020202020204" pitchFamily="34" charset="0"/>
            </a:rPr>
            <a:t>506</a:t>
          </a:r>
        </a:p>
      </dgm:t>
    </dgm:pt>
    <dgm:pt modelId="{03644644-A885-449C-B77D-09A4E4C9080C}" type="sibTrans" cxnId="{56E27FDC-6746-4FBB-A9A1-1B4FFE3A9CD1}">
      <dgm:prSet/>
      <dgm:spPr/>
      <dgm:t>
        <a:bodyPr/>
        <a:lstStyle/>
        <a:p>
          <a:endParaRPr lang="tr-TR"/>
        </a:p>
      </dgm:t>
    </dgm:pt>
    <dgm:pt modelId="{7943A606-DD9F-448C-8D8F-FEB672F1F595}" type="parTrans" cxnId="{56E27FDC-6746-4FBB-A9A1-1B4FFE3A9CD1}">
      <dgm:prSet/>
      <dgm:spPr/>
      <dgm:t>
        <a:bodyPr/>
        <a:lstStyle/>
        <a:p>
          <a:endParaRPr lang="tr-TR"/>
        </a:p>
      </dgm:t>
    </dgm:pt>
    <dgm:pt modelId="{208ACE69-BDE3-4E39-9CF4-11DE23DC129A}">
      <dgm:prSet custT="1"/>
      <dgm:spPr/>
      <dgm:t>
        <a:bodyPr/>
        <a:lstStyle/>
        <a:p>
          <a:r>
            <a:rPr lang="tr-TR" sz="2000" b="1" dirty="0">
              <a:latin typeface="+mn-lt"/>
              <a:ea typeface="Arial" charset="0"/>
              <a:cs typeface="Arial" charset="0"/>
            </a:rPr>
            <a:t>12 MA </a:t>
          </a:r>
          <a:r>
            <a:rPr lang="tr-TR" sz="1200" b="1" dirty="0">
              <a:latin typeface="+mn-lt"/>
              <a:ea typeface="Arial" charset="0"/>
              <a:cs typeface="Arial" charset="0"/>
            </a:rPr>
            <a:t>(</a:t>
          </a:r>
          <a:r>
            <a:rPr lang="tr-TR" sz="1200" b="1" dirty="0" err="1">
              <a:latin typeface="+mn-lt"/>
              <a:ea typeface="Arial" charset="0"/>
              <a:cs typeface="Arial" charset="0"/>
            </a:rPr>
            <a:t>Thesis</a:t>
          </a:r>
          <a:r>
            <a:rPr lang="tr-TR" sz="1200" b="1" dirty="0">
              <a:latin typeface="+mn-lt"/>
              <a:ea typeface="Arial" charset="0"/>
              <a:cs typeface="Arial" charset="0"/>
            </a:rPr>
            <a:t>)</a:t>
          </a:r>
        </a:p>
      </dgm:t>
    </dgm:pt>
    <dgm:pt modelId="{306D866F-92D1-4677-A293-A84DE8CAE73C}" type="sibTrans" cxnId="{AC507032-B44F-466B-BA27-576C2B8A967B}">
      <dgm:prSet/>
      <dgm:spPr/>
      <dgm:t>
        <a:bodyPr/>
        <a:lstStyle/>
        <a:p>
          <a:endParaRPr lang="en-US"/>
        </a:p>
      </dgm:t>
    </dgm:pt>
    <dgm:pt modelId="{E9819535-35DB-434F-9DB1-6648F9E51FCA}" type="parTrans" cxnId="{AC507032-B44F-466B-BA27-576C2B8A967B}">
      <dgm:prSet/>
      <dgm:spPr/>
      <dgm:t>
        <a:bodyPr/>
        <a:lstStyle/>
        <a:p>
          <a:endParaRPr lang="en-US"/>
        </a:p>
      </dgm:t>
    </dgm:pt>
    <dgm:pt modelId="{4C1BA360-FFEA-485F-AEC9-FF9290EA7421}">
      <dgm:prSet custT="1"/>
      <dgm:spPr/>
      <dgm:t>
        <a:bodyPr/>
        <a:lstStyle/>
        <a:p>
          <a:r>
            <a:rPr lang="tr-TR" sz="2000" b="1" dirty="0">
              <a:latin typeface="+mn-lt"/>
              <a:ea typeface="Arial" charset="0"/>
              <a:cs typeface="Arial" charset="0"/>
            </a:rPr>
            <a:t>7 MA </a:t>
          </a:r>
          <a:r>
            <a:rPr lang="tr-TR" sz="1200" b="1" dirty="0">
              <a:latin typeface="+mn-lt"/>
              <a:ea typeface="Arial" charset="0"/>
              <a:cs typeface="Arial" charset="0"/>
            </a:rPr>
            <a:t>(</a:t>
          </a:r>
          <a:r>
            <a:rPr lang="tr-TR" sz="1200" b="1" dirty="0" err="1">
              <a:latin typeface="+mn-lt"/>
              <a:ea typeface="Arial" charset="0"/>
              <a:cs typeface="Arial" charset="0"/>
            </a:rPr>
            <a:t>Non-Thesis</a:t>
          </a:r>
          <a:r>
            <a:rPr lang="tr-TR" sz="1200" b="1" dirty="0">
              <a:latin typeface="+mn-lt"/>
              <a:ea typeface="Arial" charset="0"/>
              <a:cs typeface="Arial" charset="0"/>
            </a:rPr>
            <a:t>)</a:t>
          </a:r>
          <a:endParaRPr lang="en-US" sz="1200" b="1" dirty="0">
            <a:latin typeface="+mn-lt"/>
          </a:endParaRPr>
        </a:p>
      </dgm:t>
    </dgm:pt>
    <dgm:pt modelId="{11C7E571-7A17-40E7-8A2A-379369E2C435}" type="sibTrans" cxnId="{6C4273BD-3978-4994-8FFE-5BA071A2D99F}">
      <dgm:prSet/>
      <dgm:spPr/>
      <dgm:t>
        <a:bodyPr/>
        <a:lstStyle/>
        <a:p>
          <a:endParaRPr lang="en-US"/>
        </a:p>
      </dgm:t>
    </dgm:pt>
    <dgm:pt modelId="{46414A4C-B76C-460D-8A5F-0ACEE898CECC}" type="parTrans" cxnId="{6C4273BD-3978-4994-8FFE-5BA071A2D99F}">
      <dgm:prSet/>
      <dgm:spPr/>
      <dgm:t>
        <a:bodyPr/>
        <a:lstStyle/>
        <a:p>
          <a:endParaRPr lang="en-US"/>
        </a:p>
      </dgm:t>
    </dgm:pt>
    <dgm:pt modelId="{1515CA8D-5B96-4C26-A443-9887EEEDC616}">
      <dgm:prSet custT="1"/>
      <dgm:spPr/>
      <dgm:t>
        <a:bodyPr/>
        <a:lstStyle/>
        <a:p>
          <a:r>
            <a:rPr lang="tr-TR" sz="2000" b="1" dirty="0">
              <a:latin typeface="+mn-lt"/>
              <a:ea typeface="Arial" charset="0"/>
              <a:cs typeface="Arial" charset="0"/>
            </a:rPr>
            <a:t>9 </a:t>
          </a:r>
          <a:r>
            <a:rPr lang="tr-TR" sz="2000" b="1" dirty="0" err="1">
              <a:latin typeface="+mn-lt"/>
              <a:ea typeface="Arial" charset="0"/>
              <a:cs typeface="Arial" charset="0"/>
            </a:rPr>
            <a:t>Ph.D</a:t>
          </a:r>
          <a:r>
            <a:rPr lang="tr-TR" sz="2000" b="1" dirty="0">
              <a:latin typeface="+mn-lt"/>
              <a:ea typeface="Arial" charset="0"/>
              <a:cs typeface="Arial" charset="0"/>
            </a:rPr>
            <a:t>.  </a:t>
          </a:r>
          <a:endParaRPr lang="tr-TR" sz="1600" b="1" baseline="0" dirty="0">
            <a:latin typeface="+mn-lt"/>
            <a:cs typeface="Arial" pitchFamily="34" charset="0"/>
          </a:endParaRPr>
        </a:p>
      </dgm:t>
    </dgm:pt>
    <dgm:pt modelId="{1997DF7E-EDF2-4497-A9A1-573916AC3F76}" type="sibTrans" cxnId="{FF67F42F-C4D3-463E-9654-D34F855D9585}">
      <dgm:prSet/>
      <dgm:spPr/>
      <dgm:t>
        <a:bodyPr/>
        <a:lstStyle/>
        <a:p>
          <a:endParaRPr lang="en-US"/>
        </a:p>
      </dgm:t>
    </dgm:pt>
    <dgm:pt modelId="{69E473F1-8C30-4662-AE90-7DEF7CB1BA58}" type="parTrans" cxnId="{FF67F42F-C4D3-463E-9654-D34F855D9585}">
      <dgm:prSet/>
      <dgm:spPr/>
      <dgm:t>
        <a:bodyPr/>
        <a:lstStyle/>
        <a:p>
          <a:endParaRPr lang="en-US"/>
        </a:p>
      </dgm:t>
    </dgm:pt>
    <dgm:pt modelId="{B6887BAB-9FB2-426F-980B-35275421983C}">
      <dgm:prSet custT="1"/>
      <dgm:spPr/>
      <dgm:t>
        <a:bodyPr/>
        <a:lstStyle/>
        <a:p>
          <a:r>
            <a:rPr lang="tr-TR" sz="1600" b="1" dirty="0">
              <a:latin typeface="+mn-lt"/>
              <a:cs typeface="Arial" panose="020B0604020202020204" pitchFamily="34" charset="0"/>
            </a:rPr>
            <a:t>Programs</a:t>
          </a:r>
        </a:p>
        <a:p>
          <a:r>
            <a:rPr lang="tr-TR" sz="1600" b="1" u="sng" dirty="0">
              <a:latin typeface="+mn-lt"/>
              <a:cs typeface="Arial" panose="020B0604020202020204" pitchFamily="34" charset="0"/>
            </a:rPr>
            <a:t>28</a:t>
          </a:r>
        </a:p>
      </dgm:t>
    </dgm:pt>
    <dgm:pt modelId="{330085FC-3D19-4130-B768-5D3E8560EFA6}" type="sibTrans" cxnId="{2910C215-F6BA-4982-84F3-3437872EA1B6}">
      <dgm:prSet/>
      <dgm:spPr/>
      <dgm:t>
        <a:bodyPr/>
        <a:lstStyle/>
        <a:p>
          <a:endParaRPr lang="tr-TR"/>
        </a:p>
      </dgm:t>
    </dgm:pt>
    <dgm:pt modelId="{067586E5-A080-4CC3-8E33-0B1D74C3CE22}" type="parTrans" cxnId="{2910C215-F6BA-4982-84F3-3437872EA1B6}">
      <dgm:prSet/>
      <dgm:spPr/>
      <dgm:t>
        <a:bodyPr/>
        <a:lstStyle/>
        <a:p>
          <a:endParaRPr lang="tr-TR"/>
        </a:p>
      </dgm:t>
    </dgm:pt>
    <dgm:pt modelId="{12F3F3EE-499D-4CC9-BCE8-2FE2DC722A9C}">
      <dgm:prSet custT="1"/>
      <dgm:spPr/>
      <dgm:t>
        <a:bodyPr/>
        <a:lstStyle/>
        <a:p>
          <a:r>
            <a:rPr lang="tr-TR" sz="2000" b="1" dirty="0">
              <a:latin typeface="+mn-lt"/>
              <a:ea typeface="Arial" charset="0"/>
              <a:cs typeface="Arial" charset="0"/>
            </a:rPr>
            <a:t>198 MA </a:t>
          </a:r>
        </a:p>
      </dgm:t>
    </dgm:pt>
    <dgm:pt modelId="{C09FD38F-F97A-4682-B185-A71FC7136364}" type="sibTrans" cxnId="{7B15E187-0D4C-4656-8CA9-88EFEFBAA031}">
      <dgm:prSet/>
      <dgm:spPr/>
      <dgm:t>
        <a:bodyPr/>
        <a:lstStyle/>
        <a:p>
          <a:endParaRPr lang="en-US"/>
        </a:p>
      </dgm:t>
    </dgm:pt>
    <dgm:pt modelId="{76491A81-D50C-41A1-BAAD-97A8A0559E8E}" type="parTrans" cxnId="{7B15E187-0D4C-4656-8CA9-88EFEFBAA031}">
      <dgm:prSet/>
      <dgm:spPr/>
      <dgm:t>
        <a:bodyPr/>
        <a:lstStyle/>
        <a:p>
          <a:endParaRPr lang="en-US"/>
        </a:p>
      </dgm:t>
    </dgm:pt>
    <dgm:pt modelId="{593FBFE1-8608-48DC-A54C-00E29C37B80D}">
      <dgm:prSet custT="1"/>
      <dgm:spPr/>
      <dgm:t>
        <a:bodyPr/>
        <a:lstStyle/>
        <a:p>
          <a:r>
            <a:rPr lang="tr-TR" sz="2000" b="1" dirty="0">
              <a:latin typeface="+mn-lt"/>
              <a:ea typeface="Arial" charset="0"/>
              <a:cs typeface="Arial" charset="0"/>
            </a:rPr>
            <a:t>85 LL.M.</a:t>
          </a:r>
          <a:endParaRPr lang="en-US" sz="2000" b="1" dirty="0">
            <a:latin typeface="+mn-lt"/>
          </a:endParaRPr>
        </a:p>
      </dgm:t>
    </dgm:pt>
    <dgm:pt modelId="{78CCD1E6-C174-4025-9A36-051B746811CA}" type="sibTrans" cxnId="{4382AA52-E40E-4EEA-91D6-B8E0DEF3E067}">
      <dgm:prSet/>
      <dgm:spPr/>
      <dgm:t>
        <a:bodyPr/>
        <a:lstStyle/>
        <a:p>
          <a:endParaRPr lang="en-US"/>
        </a:p>
      </dgm:t>
    </dgm:pt>
    <dgm:pt modelId="{8442FCA6-61A8-438D-AB09-3700506FC0E6}" type="parTrans" cxnId="{4382AA52-E40E-4EEA-91D6-B8E0DEF3E067}">
      <dgm:prSet/>
      <dgm:spPr/>
      <dgm:t>
        <a:bodyPr/>
        <a:lstStyle/>
        <a:p>
          <a:endParaRPr lang="en-US"/>
        </a:p>
      </dgm:t>
    </dgm:pt>
    <dgm:pt modelId="{82AA609C-9399-9F48-AE5F-C542DD233226}">
      <dgm:prSet custT="1"/>
      <dgm:spPr/>
      <dgm:t>
        <a:bodyPr/>
        <a:lstStyle/>
        <a:p>
          <a:r>
            <a:rPr lang="tr-TR" sz="2000" b="1" dirty="0">
              <a:latin typeface="+mn-lt"/>
            </a:rPr>
            <a:t>87 </a:t>
          </a:r>
          <a:r>
            <a:rPr lang="tr-TR" sz="2000" b="1" dirty="0" err="1">
              <a:latin typeface="+mn-lt"/>
            </a:rPr>
            <a:t>Ph.D</a:t>
          </a:r>
          <a:r>
            <a:rPr lang="tr-TR" sz="2000" b="1" dirty="0">
              <a:latin typeface="+mn-lt"/>
            </a:rPr>
            <a:t>.</a:t>
          </a:r>
          <a:endParaRPr lang="tr-TR" sz="2000" b="1" baseline="0" dirty="0">
            <a:latin typeface="+mn-lt"/>
            <a:cs typeface="Arial" pitchFamily="34" charset="0"/>
          </a:endParaRPr>
        </a:p>
      </dgm:t>
    </dgm:pt>
    <dgm:pt modelId="{F384EFEE-0E83-3D44-B15D-E4AD41D240D8}" type="parTrans" cxnId="{318EB4AA-17D9-9D4B-804E-67D3A124C4DF}">
      <dgm:prSet/>
      <dgm:spPr/>
      <dgm:t>
        <a:bodyPr/>
        <a:lstStyle/>
        <a:p>
          <a:endParaRPr lang="en-US"/>
        </a:p>
      </dgm:t>
    </dgm:pt>
    <dgm:pt modelId="{F43C2563-554F-DB44-8951-D3355CE48DFF}" type="sibTrans" cxnId="{318EB4AA-17D9-9D4B-804E-67D3A124C4DF}">
      <dgm:prSet/>
      <dgm:spPr/>
      <dgm:t>
        <a:bodyPr/>
        <a:lstStyle/>
        <a:p>
          <a:endParaRPr lang="en-US"/>
        </a:p>
      </dgm:t>
    </dgm:pt>
    <dgm:pt modelId="{72D32F86-D735-4863-ACD7-1D8DF161BF9D}" type="pres">
      <dgm:prSet presAssocID="{4ED4FE54-38C5-4721-93C3-DEFFECBB6ABE}" presName="Name0" presStyleCnt="0">
        <dgm:presLayoutVars>
          <dgm:dir/>
          <dgm:animLvl val="lvl"/>
          <dgm:resizeHandles val="exact"/>
        </dgm:presLayoutVars>
      </dgm:prSet>
      <dgm:spPr/>
    </dgm:pt>
    <dgm:pt modelId="{C4F207B9-A5B7-4631-ACEA-478683A0C4D1}" type="pres">
      <dgm:prSet presAssocID="{B6887BAB-9FB2-426F-980B-35275421983C}" presName="composite" presStyleCnt="0"/>
      <dgm:spPr/>
    </dgm:pt>
    <dgm:pt modelId="{E36A2A51-4D93-43D1-9A32-E39F0E903AEF}" type="pres">
      <dgm:prSet presAssocID="{B6887BAB-9FB2-426F-980B-35275421983C}" presName="parTx" presStyleLbl="alignNode1" presStyleIdx="0" presStyleCnt="3" custScaleX="107711" custScaleY="106824" custLinFactNeighborX="-3806" custLinFactNeighborY="-7696">
        <dgm:presLayoutVars>
          <dgm:chMax val="0"/>
          <dgm:chPref val="0"/>
          <dgm:bulletEnabled val="1"/>
        </dgm:presLayoutVars>
      </dgm:prSet>
      <dgm:spPr/>
    </dgm:pt>
    <dgm:pt modelId="{5184FC2B-9983-442F-B825-64E7BB2ABD85}" type="pres">
      <dgm:prSet presAssocID="{B6887BAB-9FB2-426F-980B-35275421983C}" presName="desTx" presStyleLbl="alignAccFollowNode1" presStyleIdx="0" presStyleCnt="3" custScaleX="109156" custLinFactNeighborX="-1469" custLinFactNeighborY="29965">
        <dgm:presLayoutVars>
          <dgm:bulletEnabled val="1"/>
        </dgm:presLayoutVars>
      </dgm:prSet>
      <dgm:spPr/>
    </dgm:pt>
    <dgm:pt modelId="{0C40E12C-9961-4B6B-BB8C-CEEC2E4EA5A1}" type="pres">
      <dgm:prSet presAssocID="{330085FC-3D19-4130-B768-5D3E8560EFA6}" presName="space" presStyleCnt="0"/>
      <dgm:spPr/>
    </dgm:pt>
    <dgm:pt modelId="{77AD6253-27F0-4794-B40F-29B0092A509D}" type="pres">
      <dgm:prSet presAssocID="{9730C1D8-023B-4319-B731-C9A8898470A3}" presName="composite" presStyleCnt="0"/>
      <dgm:spPr/>
    </dgm:pt>
    <dgm:pt modelId="{7FDBD4ED-7217-404C-9004-EB28A2BC633D}" type="pres">
      <dgm:prSet presAssocID="{9730C1D8-023B-4319-B731-C9A8898470A3}" presName="parTx" presStyleLbl="alignNode1" presStyleIdx="1" presStyleCnt="3" custScaleX="100629" custScaleY="104328" custLinFactNeighborX="-3565" custLinFactNeighborY="-870">
        <dgm:presLayoutVars>
          <dgm:chMax val="0"/>
          <dgm:chPref val="0"/>
          <dgm:bulletEnabled val="1"/>
        </dgm:presLayoutVars>
      </dgm:prSet>
      <dgm:spPr/>
    </dgm:pt>
    <dgm:pt modelId="{7F53973A-6F0C-4AD0-95D3-244A10A2ACFD}" type="pres">
      <dgm:prSet presAssocID="{9730C1D8-023B-4319-B731-C9A8898470A3}" presName="desTx" presStyleLbl="alignAccFollowNode1" presStyleIdx="1" presStyleCnt="3" custScaleX="102173" custScaleY="100000" custLinFactNeighborX="-3207" custLinFactNeighborY="3452">
        <dgm:presLayoutVars>
          <dgm:bulletEnabled val="1"/>
        </dgm:presLayoutVars>
      </dgm:prSet>
      <dgm:spPr/>
    </dgm:pt>
    <dgm:pt modelId="{F6FA0C8F-CE2F-48D8-BD79-9B10AC63A6D6}" type="pres">
      <dgm:prSet presAssocID="{03644644-A885-449C-B77D-09A4E4C9080C}" presName="space" presStyleCnt="0"/>
      <dgm:spPr/>
    </dgm:pt>
    <dgm:pt modelId="{366AB77F-F5F7-4E48-A6CA-2EA6EE71AA19}" type="pres">
      <dgm:prSet presAssocID="{6E299FEF-74F1-4076-ADFC-6045A01A549F}" presName="composite" presStyleCnt="0"/>
      <dgm:spPr/>
    </dgm:pt>
    <dgm:pt modelId="{CE869476-87E3-4E44-B2DF-87E47573834E}" type="pres">
      <dgm:prSet presAssocID="{6E299FEF-74F1-4076-ADFC-6045A01A549F}" presName="parTx" presStyleLbl="alignNode1" presStyleIdx="2" presStyleCnt="3" custScaleX="99738" custScaleY="108614" custLinFactNeighborX="-4869" custLinFactNeighborY="-6045">
        <dgm:presLayoutVars>
          <dgm:chMax val="0"/>
          <dgm:chPref val="0"/>
          <dgm:bulletEnabled val="1"/>
        </dgm:presLayoutVars>
      </dgm:prSet>
      <dgm:spPr/>
    </dgm:pt>
    <dgm:pt modelId="{2819E38A-7AEB-4595-8A37-8465C7D8FD11}" type="pres">
      <dgm:prSet presAssocID="{6E299FEF-74F1-4076-ADFC-6045A01A549F}" presName="desTx" presStyleLbl="alignAccFollowNode1" presStyleIdx="2" presStyleCnt="3" custLinFactNeighborX="-4920" custLinFactNeighborY="2750">
        <dgm:presLayoutVars>
          <dgm:bulletEnabled val="1"/>
        </dgm:presLayoutVars>
      </dgm:prSet>
      <dgm:spPr/>
    </dgm:pt>
  </dgm:ptLst>
  <dgm:cxnLst>
    <dgm:cxn modelId="{F1088D02-0D70-6643-809F-27452C73E638}" type="presOf" srcId="{82AA609C-9399-9F48-AE5F-C542DD233226}" destId="{2819E38A-7AEB-4595-8A37-8465C7D8FD11}" srcOrd="0" destOrd="0" presId="urn:microsoft.com/office/officeart/2005/8/layout/hList1"/>
    <dgm:cxn modelId="{14703204-FDC3-4069-BABF-87EEB849AF32}" srcId="{4ED4FE54-38C5-4721-93C3-DEFFECBB6ABE}" destId="{6E299FEF-74F1-4076-ADFC-6045A01A549F}" srcOrd="2" destOrd="0" parTransId="{89FA83DC-8CDF-40F9-9C2A-3134BA96203A}" sibTransId="{D0909F45-9F9B-4818-94DB-BF8DB2D17606}"/>
    <dgm:cxn modelId="{D1FF8004-BBC8-BB44-9E3C-12CBB44755EB}" type="presOf" srcId="{B6887BAB-9FB2-426F-980B-35275421983C}" destId="{E36A2A51-4D93-43D1-9A32-E39F0E903AEF}" srcOrd="0" destOrd="0" presId="urn:microsoft.com/office/officeart/2005/8/layout/hList1"/>
    <dgm:cxn modelId="{2910C215-F6BA-4982-84F3-3437872EA1B6}" srcId="{4ED4FE54-38C5-4721-93C3-DEFFECBB6ABE}" destId="{B6887BAB-9FB2-426F-980B-35275421983C}" srcOrd="0" destOrd="0" parTransId="{067586E5-A080-4CC3-8E33-0B1D74C3CE22}" sibTransId="{330085FC-3D19-4130-B768-5D3E8560EFA6}"/>
    <dgm:cxn modelId="{FF67F42F-C4D3-463E-9654-D34F855D9585}" srcId="{B6887BAB-9FB2-426F-980B-35275421983C}" destId="{1515CA8D-5B96-4C26-A443-9887EEEDC616}" srcOrd="0" destOrd="0" parTransId="{69E473F1-8C30-4662-AE90-7DEF7CB1BA58}" sibTransId="{1997DF7E-EDF2-4497-A9A1-573916AC3F76}"/>
    <dgm:cxn modelId="{DCD38F31-A472-4C6A-8AEF-3ABE37FB7D74}" srcId="{6E299FEF-74F1-4076-ADFC-6045A01A549F}" destId="{8170E28D-FD5D-4162-A56E-F46AC078E07B}" srcOrd="2" destOrd="0" parTransId="{E2A4601C-2A28-48C1-A239-B14E3A08A7E4}" sibTransId="{2C7AFC0C-AD6E-4FF2-870A-E30374D89044}"/>
    <dgm:cxn modelId="{AC507032-B44F-466B-BA27-576C2B8A967B}" srcId="{B6887BAB-9FB2-426F-980B-35275421983C}" destId="{208ACE69-BDE3-4E39-9CF4-11DE23DC129A}" srcOrd="1" destOrd="0" parTransId="{E9819535-35DB-434F-9DB1-6648F9E51FCA}" sibTransId="{306D866F-92D1-4677-A293-A84DE8CAE73C}"/>
    <dgm:cxn modelId="{9E23014A-60F2-F04E-8CD0-179F43F3E09A}" type="presOf" srcId="{13EE1D8B-6DC0-46A0-95FE-9D8F96C02E95}" destId="{7F53973A-6F0C-4AD0-95D3-244A10A2ACFD}" srcOrd="0" destOrd="0" presId="urn:microsoft.com/office/officeart/2005/8/layout/hList1"/>
    <dgm:cxn modelId="{4382AA52-E40E-4EEA-91D6-B8E0DEF3E067}" srcId="{9730C1D8-023B-4319-B731-C9A8898470A3}" destId="{593FBFE1-8608-48DC-A54C-00E29C37B80D}" srcOrd="2" destOrd="0" parTransId="{8442FCA6-61A8-438D-AB09-3700506FC0E6}" sibTransId="{78CCD1E6-C174-4025-9A36-051B746811CA}"/>
    <dgm:cxn modelId="{CAA2F952-337F-8C4A-8409-6F894972CD69}" type="presOf" srcId="{4C1BA360-FFEA-485F-AEC9-FF9290EA7421}" destId="{5184FC2B-9983-442F-B825-64E7BB2ABD85}" srcOrd="0" destOrd="2" presId="urn:microsoft.com/office/officeart/2005/8/layout/hList1"/>
    <dgm:cxn modelId="{CC209753-3DB2-774A-B034-96C64457F18F}" type="presOf" srcId="{9730C1D8-023B-4319-B731-C9A8898470A3}" destId="{7FDBD4ED-7217-404C-9004-EB28A2BC633D}" srcOrd="0" destOrd="0" presId="urn:microsoft.com/office/officeart/2005/8/layout/hList1"/>
    <dgm:cxn modelId="{EB18CE54-6656-AC4C-B8F2-685F00364C71}" type="presOf" srcId="{1515CA8D-5B96-4C26-A443-9887EEEDC616}" destId="{5184FC2B-9983-442F-B825-64E7BB2ABD85}" srcOrd="0" destOrd="0" presId="urn:microsoft.com/office/officeart/2005/8/layout/hList1"/>
    <dgm:cxn modelId="{C14C9E56-6A9C-7740-B0E7-F297DCFAC330}" type="presOf" srcId="{12F3F3EE-499D-4CC9-BCE8-2FE2DC722A9C}" destId="{7F53973A-6F0C-4AD0-95D3-244A10A2ACFD}" srcOrd="0" destOrd="1" presId="urn:microsoft.com/office/officeart/2005/8/layout/hList1"/>
    <dgm:cxn modelId="{2F5E395E-657D-2A4B-B0B1-F958B7A5466A}" type="presOf" srcId="{64DDA1BE-FE77-4B4D-B322-7DF23F4C7FA8}" destId="{2819E38A-7AEB-4595-8A37-8465C7D8FD11}" srcOrd="0" destOrd="1" presId="urn:microsoft.com/office/officeart/2005/8/layout/hList1"/>
    <dgm:cxn modelId="{870B665F-BB4C-40C6-9C04-4F4CCCCB62CA}" srcId="{9730C1D8-023B-4319-B731-C9A8898470A3}" destId="{13EE1D8B-6DC0-46A0-95FE-9D8F96C02E95}" srcOrd="0" destOrd="0" parTransId="{EFBEE462-7E2E-4F80-BCF2-C3F93373891D}" sibTransId="{3967562D-4A6D-41BA-A883-EFAB2C444610}"/>
    <dgm:cxn modelId="{E5452783-7020-CB44-8C0D-0D66EFA1B383}" type="presOf" srcId="{6E299FEF-74F1-4076-ADFC-6045A01A549F}" destId="{CE869476-87E3-4E44-B2DF-87E47573834E}" srcOrd="0" destOrd="0" presId="urn:microsoft.com/office/officeart/2005/8/layout/hList1"/>
    <dgm:cxn modelId="{7B15E187-0D4C-4656-8CA9-88EFEFBAA031}" srcId="{9730C1D8-023B-4319-B731-C9A8898470A3}" destId="{12F3F3EE-499D-4CC9-BCE8-2FE2DC722A9C}" srcOrd="1" destOrd="0" parTransId="{76491A81-D50C-41A1-BAAD-97A8A0559E8E}" sibTransId="{C09FD38F-F97A-4682-B185-A71FC7136364}"/>
    <dgm:cxn modelId="{318EB4AA-17D9-9D4B-804E-67D3A124C4DF}" srcId="{6E299FEF-74F1-4076-ADFC-6045A01A549F}" destId="{82AA609C-9399-9F48-AE5F-C542DD233226}" srcOrd="0" destOrd="0" parTransId="{F384EFEE-0E83-3D44-B15D-E4AD41D240D8}" sibTransId="{F43C2563-554F-DB44-8951-D3355CE48DFF}"/>
    <dgm:cxn modelId="{6C4273BD-3978-4994-8FFE-5BA071A2D99F}" srcId="{B6887BAB-9FB2-426F-980B-35275421983C}" destId="{4C1BA360-FFEA-485F-AEC9-FF9290EA7421}" srcOrd="2" destOrd="0" parTransId="{46414A4C-B76C-460D-8A5F-0ACEE898CECC}" sibTransId="{11C7E571-7A17-40E7-8A2A-379369E2C435}"/>
    <dgm:cxn modelId="{665B17CC-276F-9B46-BE8B-6AD5C35600A7}" type="presOf" srcId="{208ACE69-BDE3-4E39-9CF4-11DE23DC129A}" destId="{5184FC2B-9983-442F-B825-64E7BB2ABD85}" srcOrd="0" destOrd="1" presId="urn:microsoft.com/office/officeart/2005/8/layout/hList1"/>
    <dgm:cxn modelId="{A0C64EDC-6451-484C-AB39-36FD907C2DB7}" type="presOf" srcId="{593FBFE1-8608-48DC-A54C-00E29C37B80D}" destId="{7F53973A-6F0C-4AD0-95D3-244A10A2ACFD}" srcOrd="0" destOrd="2" presId="urn:microsoft.com/office/officeart/2005/8/layout/hList1"/>
    <dgm:cxn modelId="{56E27FDC-6746-4FBB-A9A1-1B4FFE3A9CD1}" srcId="{4ED4FE54-38C5-4721-93C3-DEFFECBB6ABE}" destId="{9730C1D8-023B-4319-B731-C9A8898470A3}" srcOrd="1" destOrd="0" parTransId="{7943A606-DD9F-448C-8D8F-FEB672F1F595}" sibTransId="{03644644-A885-449C-B77D-09A4E4C9080C}"/>
    <dgm:cxn modelId="{07943BE5-A3BA-304D-BCAF-3A3ACAAA333F}" type="presOf" srcId="{8170E28D-FD5D-4162-A56E-F46AC078E07B}" destId="{2819E38A-7AEB-4595-8A37-8465C7D8FD11}" srcOrd="0" destOrd="2" presId="urn:microsoft.com/office/officeart/2005/8/layout/hList1"/>
    <dgm:cxn modelId="{9FE48AF0-F81A-45B4-BD26-459BF58DD616}" srcId="{6E299FEF-74F1-4076-ADFC-6045A01A549F}" destId="{64DDA1BE-FE77-4B4D-B322-7DF23F4C7FA8}" srcOrd="1" destOrd="0" parTransId="{ED8B0AF7-5692-44BB-BB15-562E3BE5C422}" sibTransId="{36AE048A-FC11-4807-A876-F248E5CAC3B6}"/>
    <dgm:cxn modelId="{DF875FFF-1F34-994D-AD3E-FC6343A194A9}" type="presOf" srcId="{4ED4FE54-38C5-4721-93C3-DEFFECBB6ABE}" destId="{72D32F86-D735-4863-ACD7-1D8DF161BF9D}" srcOrd="0" destOrd="0" presId="urn:microsoft.com/office/officeart/2005/8/layout/hList1"/>
    <dgm:cxn modelId="{165D6D04-BB03-EB40-86B2-79A7820C2E54}" type="presParOf" srcId="{72D32F86-D735-4863-ACD7-1D8DF161BF9D}" destId="{C4F207B9-A5B7-4631-ACEA-478683A0C4D1}" srcOrd="0" destOrd="0" presId="urn:microsoft.com/office/officeart/2005/8/layout/hList1"/>
    <dgm:cxn modelId="{CDE5E367-75CF-CB42-B42D-249BECBDE35B}" type="presParOf" srcId="{C4F207B9-A5B7-4631-ACEA-478683A0C4D1}" destId="{E36A2A51-4D93-43D1-9A32-E39F0E903AEF}" srcOrd="0" destOrd="0" presId="urn:microsoft.com/office/officeart/2005/8/layout/hList1"/>
    <dgm:cxn modelId="{AE545564-782F-B540-84AC-9263D0A9D0C1}" type="presParOf" srcId="{C4F207B9-A5B7-4631-ACEA-478683A0C4D1}" destId="{5184FC2B-9983-442F-B825-64E7BB2ABD85}" srcOrd="1" destOrd="0" presId="urn:microsoft.com/office/officeart/2005/8/layout/hList1"/>
    <dgm:cxn modelId="{26059D7C-B6EC-EA42-BDE7-3DFCE7A0F32A}" type="presParOf" srcId="{72D32F86-D735-4863-ACD7-1D8DF161BF9D}" destId="{0C40E12C-9961-4B6B-BB8C-CEEC2E4EA5A1}" srcOrd="1" destOrd="0" presId="urn:microsoft.com/office/officeart/2005/8/layout/hList1"/>
    <dgm:cxn modelId="{9A0206A5-7FB4-7740-A2F8-8F2703118210}" type="presParOf" srcId="{72D32F86-D735-4863-ACD7-1D8DF161BF9D}" destId="{77AD6253-27F0-4794-B40F-29B0092A509D}" srcOrd="2" destOrd="0" presId="urn:microsoft.com/office/officeart/2005/8/layout/hList1"/>
    <dgm:cxn modelId="{983D3A83-8765-5145-9483-F48CB5AF0681}" type="presParOf" srcId="{77AD6253-27F0-4794-B40F-29B0092A509D}" destId="{7FDBD4ED-7217-404C-9004-EB28A2BC633D}" srcOrd="0" destOrd="0" presId="urn:microsoft.com/office/officeart/2005/8/layout/hList1"/>
    <dgm:cxn modelId="{F3D217C6-C9F2-0146-BFE4-0A62DEB86A84}" type="presParOf" srcId="{77AD6253-27F0-4794-B40F-29B0092A509D}" destId="{7F53973A-6F0C-4AD0-95D3-244A10A2ACFD}" srcOrd="1" destOrd="0" presId="urn:microsoft.com/office/officeart/2005/8/layout/hList1"/>
    <dgm:cxn modelId="{8918074F-ED7A-664D-A41C-14D36D32571A}" type="presParOf" srcId="{72D32F86-D735-4863-ACD7-1D8DF161BF9D}" destId="{F6FA0C8F-CE2F-48D8-BD79-9B10AC63A6D6}" srcOrd="3" destOrd="0" presId="urn:microsoft.com/office/officeart/2005/8/layout/hList1"/>
    <dgm:cxn modelId="{2EF503D6-AF3E-CA45-BFDA-3FA1A33C958F}" type="presParOf" srcId="{72D32F86-D735-4863-ACD7-1D8DF161BF9D}" destId="{366AB77F-F5F7-4E48-A6CA-2EA6EE71AA19}" srcOrd="4" destOrd="0" presId="urn:microsoft.com/office/officeart/2005/8/layout/hList1"/>
    <dgm:cxn modelId="{C85A8D45-18DC-874C-827F-BB7646DDC413}" type="presParOf" srcId="{366AB77F-F5F7-4E48-A6CA-2EA6EE71AA19}" destId="{CE869476-87E3-4E44-B2DF-87E47573834E}" srcOrd="0" destOrd="0" presId="urn:microsoft.com/office/officeart/2005/8/layout/hList1"/>
    <dgm:cxn modelId="{6C1740D1-8720-DA45-AE03-F2A7D4970235}" type="presParOf" srcId="{366AB77F-F5F7-4E48-A6CA-2EA6EE71AA19}" destId="{2819E38A-7AEB-4595-8A37-8465C7D8FD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A2A51-4D93-43D1-9A32-E39F0E903AEF}">
      <dsp:nvSpPr>
        <dsp:cNvPr id="0" name=""/>
        <dsp:cNvSpPr/>
      </dsp:nvSpPr>
      <dsp:spPr>
        <a:xfrm>
          <a:off x="0" y="0"/>
          <a:ext cx="2805778" cy="8921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latin typeface="+mn-lt"/>
              <a:cs typeface="Arial" panose="020B0604020202020204" pitchFamily="34" charset="0"/>
            </a:rPr>
            <a:t>Programs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u="sng" kern="1200" dirty="0">
              <a:latin typeface="+mn-lt"/>
              <a:cs typeface="Arial" panose="020B0604020202020204" pitchFamily="34" charset="0"/>
            </a:rPr>
            <a:t>28</a:t>
          </a:r>
        </a:p>
      </dsp:txBody>
      <dsp:txXfrm>
        <a:off x="0" y="0"/>
        <a:ext cx="2805778" cy="892194"/>
      </dsp:txXfrm>
    </dsp:sp>
    <dsp:sp modelId="{5184FC2B-9983-442F-B825-64E7BB2ABD85}">
      <dsp:nvSpPr>
        <dsp:cNvPr id="0" name=""/>
        <dsp:cNvSpPr/>
      </dsp:nvSpPr>
      <dsp:spPr>
        <a:xfrm>
          <a:off x="0" y="941219"/>
          <a:ext cx="2843419" cy="12736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1" kern="1200" dirty="0">
              <a:latin typeface="+mn-lt"/>
              <a:ea typeface="Arial" charset="0"/>
              <a:cs typeface="Arial" charset="0"/>
            </a:rPr>
            <a:t>9 </a:t>
          </a:r>
          <a:r>
            <a:rPr lang="tr-TR" sz="2000" b="1" kern="1200" dirty="0" err="1">
              <a:latin typeface="+mn-lt"/>
              <a:ea typeface="Arial" charset="0"/>
              <a:cs typeface="Arial" charset="0"/>
            </a:rPr>
            <a:t>Ph.D</a:t>
          </a:r>
          <a:r>
            <a:rPr lang="tr-TR" sz="2000" b="1" kern="1200" dirty="0">
              <a:latin typeface="+mn-lt"/>
              <a:ea typeface="Arial" charset="0"/>
              <a:cs typeface="Arial" charset="0"/>
            </a:rPr>
            <a:t>.  </a:t>
          </a:r>
          <a:endParaRPr lang="tr-TR" sz="1600" b="1" kern="1200" baseline="0" dirty="0">
            <a:latin typeface="+mn-lt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1" kern="1200" dirty="0">
              <a:latin typeface="+mn-lt"/>
              <a:ea typeface="Arial" charset="0"/>
              <a:cs typeface="Arial" charset="0"/>
            </a:rPr>
            <a:t>12 MA </a:t>
          </a:r>
          <a:r>
            <a:rPr lang="tr-TR" sz="1200" b="1" kern="1200" dirty="0">
              <a:latin typeface="+mn-lt"/>
              <a:ea typeface="Arial" charset="0"/>
              <a:cs typeface="Arial" charset="0"/>
            </a:rPr>
            <a:t>(</a:t>
          </a:r>
          <a:r>
            <a:rPr lang="tr-TR" sz="1200" b="1" kern="1200" dirty="0" err="1">
              <a:latin typeface="+mn-lt"/>
              <a:ea typeface="Arial" charset="0"/>
              <a:cs typeface="Arial" charset="0"/>
            </a:rPr>
            <a:t>Thesis</a:t>
          </a:r>
          <a:r>
            <a:rPr lang="tr-TR" sz="1200" b="1" kern="1200" dirty="0">
              <a:latin typeface="+mn-lt"/>
              <a:ea typeface="Arial" charset="0"/>
              <a:cs typeface="Arial" charset="0"/>
            </a:rPr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1" kern="1200" dirty="0">
              <a:latin typeface="+mn-lt"/>
              <a:ea typeface="Arial" charset="0"/>
              <a:cs typeface="Arial" charset="0"/>
            </a:rPr>
            <a:t>7 MA </a:t>
          </a:r>
          <a:r>
            <a:rPr lang="tr-TR" sz="1200" b="1" kern="1200" dirty="0">
              <a:latin typeface="+mn-lt"/>
              <a:ea typeface="Arial" charset="0"/>
              <a:cs typeface="Arial" charset="0"/>
            </a:rPr>
            <a:t>(</a:t>
          </a:r>
          <a:r>
            <a:rPr lang="tr-TR" sz="1200" b="1" kern="1200" dirty="0" err="1">
              <a:latin typeface="+mn-lt"/>
              <a:ea typeface="Arial" charset="0"/>
              <a:cs typeface="Arial" charset="0"/>
            </a:rPr>
            <a:t>Non-Thesis</a:t>
          </a:r>
          <a:r>
            <a:rPr lang="tr-TR" sz="1200" b="1" kern="1200" dirty="0">
              <a:latin typeface="+mn-lt"/>
              <a:ea typeface="Arial" charset="0"/>
              <a:cs typeface="Arial" charset="0"/>
            </a:rPr>
            <a:t>)</a:t>
          </a:r>
          <a:endParaRPr lang="en-US" sz="1200" b="1" kern="1200" dirty="0">
            <a:latin typeface="+mn-lt"/>
          </a:endParaRPr>
        </a:p>
      </dsp:txBody>
      <dsp:txXfrm>
        <a:off x="0" y="941219"/>
        <a:ext cx="2843419" cy="1273680"/>
      </dsp:txXfrm>
    </dsp:sp>
    <dsp:sp modelId="{7FDBD4ED-7217-404C-9004-EB28A2BC633D}">
      <dsp:nvSpPr>
        <dsp:cNvPr id="0" name=""/>
        <dsp:cNvSpPr/>
      </dsp:nvSpPr>
      <dsp:spPr>
        <a:xfrm>
          <a:off x="3139339" y="36706"/>
          <a:ext cx="2621298" cy="8713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 err="1">
              <a:latin typeface="+mn-lt"/>
              <a:cs typeface="Arial" panose="020B0604020202020204" pitchFamily="34" charset="0"/>
            </a:rPr>
            <a:t>Students</a:t>
          </a:r>
          <a:r>
            <a:rPr lang="tr-TR" sz="1600" b="1" kern="1200" dirty="0">
              <a:latin typeface="+mn-lt"/>
              <a:cs typeface="Arial" panose="020B0604020202020204" pitchFamily="34" charset="0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u="sng" kern="1200" dirty="0">
              <a:latin typeface="+mn-lt"/>
              <a:cs typeface="Arial" panose="020B0604020202020204" pitchFamily="34" charset="0"/>
            </a:rPr>
            <a:t>506</a:t>
          </a:r>
        </a:p>
      </dsp:txBody>
      <dsp:txXfrm>
        <a:off x="3139339" y="36706"/>
        <a:ext cx="2621298" cy="871347"/>
      </dsp:txXfrm>
    </dsp:sp>
    <dsp:sp modelId="{7F53973A-6F0C-4AD0-95D3-244A10A2ACFD}">
      <dsp:nvSpPr>
        <dsp:cNvPr id="0" name=""/>
        <dsp:cNvSpPr/>
      </dsp:nvSpPr>
      <dsp:spPr>
        <a:xfrm>
          <a:off x="3128554" y="941213"/>
          <a:ext cx="2661517" cy="12736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1" kern="1200" dirty="0">
              <a:latin typeface="+mn-lt"/>
              <a:ea typeface="Arial" charset="0"/>
              <a:cs typeface="Arial" charset="0"/>
            </a:rPr>
            <a:t>223 </a:t>
          </a:r>
          <a:r>
            <a:rPr lang="tr-TR" sz="2000" b="1" kern="1200" dirty="0" err="1">
              <a:latin typeface="+mn-lt"/>
              <a:ea typeface="Arial" charset="0"/>
              <a:cs typeface="Arial" charset="0"/>
            </a:rPr>
            <a:t>Ph.D</a:t>
          </a:r>
          <a:r>
            <a:rPr lang="tr-TR" sz="2000" b="1" kern="1200" dirty="0">
              <a:latin typeface="+mn-lt"/>
              <a:ea typeface="Arial" charset="0"/>
              <a:cs typeface="Arial" charset="0"/>
            </a:rPr>
            <a:t>.  </a:t>
          </a:r>
          <a:endParaRPr lang="tr-TR" sz="2000" b="1" kern="1200" dirty="0">
            <a:latin typeface="+mn-lt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1" kern="1200" dirty="0">
              <a:latin typeface="+mn-lt"/>
              <a:ea typeface="Arial" charset="0"/>
              <a:cs typeface="Arial" charset="0"/>
            </a:rPr>
            <a:t>198 MA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1" kern="1200" dirty="0">
              <a:latin typeface="+mn-lt"/>
              <a:ea typeface="Arial" charset="0"/>
              <a:cs typeface="Arial" charset="0"/>
            </a:rPr>
            <a:t>85 LL.M.</a:t>
          </a:r>
          <a:endParaRPr lang="en-US" sz="2000" b="1" kern="1200" dirty="0">
            <a:latin typeface="+mn-lt"/>
          </a:endParaRPr>
        </a:p>
      </dsp:txBody>
      <dsp:txXfrm>
        <a:off x="3128554" y="941213"/>
        <a:ext cx="2661517" cy="1273680"/>
      </dsp:txXfrm>
    </dsp:sp>
    <dsp:sp modelId="{CE869476-87E3-4E44-B2DF-87E47573834E}">
      <dsp:nvSpPr>
        <dsp:cNvPr id="0" name=""/>
        <dsp:cNvSpPr/>
      </dsp:nvSpPr>
      <dsp:spPr>
        <a:xfrm>
          <a:off x="6114879" y="0"/>
          <a:ext cx="2598088" cy="9071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 err="1">
              <a:latin typeface="+mn-lt"/>
              <a:cs typeface="Arial" pitchFamily="34" charset="0"/>
            </a:rPr>
            <a:t>Graduates</a:t>
          </a:r>
          <a:endParaRPr lang="tr-TR" sz="1600" b="1" kern="1200" dirty="0">
            <a:latin typeface="+mn-lt"/>
            <a:cs typeface="Arial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u="sng" kern="1200" dirty="0">
              <a:latin typeface="+mn-lt"/>
              <a:cs typeface="Arial" pitchFamily="34" charset="0"/>
            </a:rPr>
            <a:t>702</a:t>
          </a:r>
        </a:p>
      </dsp:txBody>
      <dsp:txXfrm>
        <a:off x="6114879" y="0"/>
        <a:ext cx="2598088" cy="907144"/>
      </dsp:txXfrm>
    </dsp:sp>
    <dsp:sp modelId="{2819E38A-7AEB-4595-8A37-8465C7D8FD11}">
      <dsp:nvSpPr>
        <dsp:cNvPr id="0" name=""/>
        <dsp:cNvSpPr/>
      </dsp:nvSpPr>
      <dsp:spPr>
        <a:xfrm>
          <a:off x="6110138" y="941219"/>
          <a:ext cx="2604913" cy="12736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1" kern="1200" dirty="0">
              <a:latin typeface="+mn-lt"/>
            </a:rPr>
            <a:t>87 </a:t>
          </a:r>
          <a:r>
            <a:rPr lang="tr-TR" sz="2000" b="1" kern="1200" dirty="0" err="1">
              <a:latin typeface="+mn-lt"/>
            </a:rPr>
            <a:t>Ph.D</a:t>
          </a:r>
          <a:r>
            <a:rPr lang="tr-TR" sz="2000" b="1" kern="1200" dirty="0">
              <a:latin typeface="+mn-lt"/>
            </a:rPr>
            <a:t>.</a:t>
          </a:r>
          <a:endParaRPr lang="tr-TR" sz="2000" b="1" kern="1200" baseline="0" dirty="0">
            <a:latin typeface="+mn-lt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1" kern="1200" dirty="0">
              <a:latin typeface="+mn-lt"/>
            </a:rPr>
            <a:t>556 MA </a:t>
          </a:r>
          <a:endParaRPr lang="tr-TR" sz="2000" b="1" kern="1200" baseline="0" dirty="0">
            <a:latin typeface="+mn-lt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1" kern="1200" dirty="0">
              <a:latin typeface="+mn-lt"/>
            </a:rPr>
            <a:t>59 LL.M.</a:t>
          </a:r>
        </a:p>
      </dsp:txBody>
      <dsp:txXfrm>
        <a:off x="6110138" y="941219"/>
        <a:ext cx="2604913" cy="127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7E654-E635-496F-8B8C-C57B1782047E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50A5A-4489-46A8-BE56-0B5C447E4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19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51B84-999F-464C-AA0A-72CA3B6FFB03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2074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B7EB7C7-A8ED-411E-9B6F-951EA3DCE079}" type="slidenum">
              <a:rPr lang="en-GB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49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5EC6-41C0-4041-AF5A-2E013C1F7BF9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059A-66FB-495A-837C-968C22301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55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5EC6-41C0-4041-AF5A-2E013C1F7BF9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059A-66FB-495A-837C-968C22301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26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5EC6-41C0-4041-AF5A-2E013C1F7BF9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059A-66FB-495A-837C-968C22301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38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H="1">
            <a:off x="0" y="1052513"/>
            <a:ext cx="9144000" cy="0"/>
          </a:xfrm>
          <a:prstGeom prst="line">
            <a:avLst/>
          </a:prstGeom>
          <a:ln w="82550">
            <a:solidFill>
              <a:srgbClr val="C10B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15888"/>
            <a:ext cx="9636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467600" cy="838200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95536" y="1495327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3200" b="1"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§"/>
              <a:defRPr b="1"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tr-TR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29400"/>
            <a:ext cx="5334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Times" charset="0"/>
              </a:defRPr>
            </a:lvl1pPr>
          </a:lstStyle>
          <a:p>
            <a:fld id="{2B151749-A33C-9A47-B6D0-B54551A53D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87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şlık ve İçe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H="1">
            <a:off x="0" y="1052513"/>
            <a:ext cx="9144000" cy="0"/>
          </a:xfrm>
          <a:prstGeom prst="line">
            <a:avLst/>
          </a:prstGeom>
          <a:ln w="82550">
            <a:solidFill>
              <a:srgbClr val="C10B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8" y="115888"/>
            <a:ext cx="9636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395536" y="1495325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3200" b="1"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§"/>
              <a:defRPr b="1"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075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5EC6-41C0-4041-AF5A-2E013C1F7BF9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059A-66FB-495A-837C-968C22301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80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5EC6-41C0-4041-AF5A-2E013C1F7BF9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059A-66FB-495A-837C-968C22301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88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5EC6-41C0-4041-AF5A-2E013C1F7BF9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059A-66FB-495A-837C-968C22301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1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5EC6-41C0-4041-AF5A-2E013C1F7BF9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059A-66FB-495A-837C-968C22301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16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5EC6-41C0-4041-AF5A-2E013C1F7BF9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059A-66FB-495A-837C-968C22301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37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5EC6-41C0-4041-AF5A-2E013C1F7BF9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059A-66FB-495A-837C-968C22301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08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5EC6-41C0-4041-AF5A-2E013C1F7BF9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059A-66FB-495A-837C-968C22301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11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5EC6-41C0-4041-AF5A-2E013C1F7BF9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059A-66FB-495A-837C-968C22301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48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F5EC6-41C0-4041-AF5A-2E013C1F7BF9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059A-66FB-495A-837C-968C22301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34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024" y="1206772"/>
            <a:ext cx="871195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C00000"/>
                </a:solidFill>
                <a:latin typeface="+mn-lt"/>
                <a:ea typeface="ＭＳ Ｐゴシック" charset="-128"/>
                <a:cs typeface="Arial" pitchFamily="34" charset="0"/>
              </a:rPr>
              <a:t>College</a:t>
            </a:r>
            <a:r>
              <a:rPr lang="tr-TR" sz="3200" b="1" dirty="0">
                <a:solidFill>
                  <a:srgbClr val="C00000"/>
                </a:solidFill>
                <a:latin typeface="+mn-lt"/>
                <a:ea typeface="ＭＳ Ｐゴシック" charset="-128"/>
                <a:cs typeface="Arial" pitchFamily="34" charset="0"/>
              </a:rPr>
              <a:t> of </a:t>
            </a:r>
            <a:r>
              <a:rPr lang="tr-TR" sz="3200" b="1" dirty="0" err="1">
                <a:solidFill>
                  <a:srgbClr val="C00000"/>
                </a:solidFill>
                <a:latin typeface="+mn-lt"/>
                <a:ea typeface="ＭＳ Ｐゴシック" charset="-128"/>
                <a:cs typeface="Arial" pitchFamily="34" charset="0"/>
              </a:rPr>
              <a:t>Social</a:t>
            </a:r>
            <a:r>
              <a:rPr lang="tr-TR" sz="3200" b="1" dirty="0">
                <a:solidFill>
                  <a:srgbClr val="C00000"/>
                </a:solidFill>
                <a:latin typeface="+mn-lt"/>
                <a:ea typeface="ＭＳ Ｐゴシック" charset="-128"/>
                <a:cs typeface="Arial" pitchFamily="34" charset="0"/>
              </a:rPr>
              <a:t> </a:t>
            </a:r>
            <a:r>
              <a:rPr lang="tr-TR" sz="3200" b="1" dirty="0" err="1">
                <a:solidFill>
                  <a:srgbClr val="C00000"/>
                </a:solidFill>
                <a:latin typeface="+mn-lt"/>
                <a:ea typeface="ＭＳ Ｐゴシック" charset="-128"/>
                <a:cs typeface="Arial" pitchFamily="34" charset="0"/>
              </a:rPr>
              <a:t>Sciences</a:t>
            </a:r>
            <a:r>
              <a:rPr lang="tr-TR" sz="3200" b="1" dirty="0">
                <a:solidFill>
                  <a:srgbClr val="C00000"/>
                </a:solidFill>
                <a:latin typeface="+mn-lt"/>
                <a:ea typeface="ＭＳ Ｐゴシック" charset="-128"/>
                <a:cs typeface="Arial" pitchFamily="34" charset="0"/>
              </a:rPr>
              <a:t> </a:t>
            </a:r>
            <a:r>
              <a:rPr lang="tr-TR" sz="3200" b="1" dirty="0" err="1">
                <a:solidFill>
                  <a:srgbClr val="C00000"/>
                </a:solidFill>
                <a:latin typeface="+mn-lt"/>
                <a:ea typeface="ＭＳ Ｐゴシック" charset="-128"/>
                <a:cs typeface="Arial" pitchFamily="34" charset="0"/>
              </a:rPr>
              <a:t>and</a:t>
            </a:r>
            <a:r>
              <a:rPr lang="tr-TR" sz="3200" b="1" dirty="0">
                <a:solidFill>
                  <a:srgbClr val="C00000"/>
                </a:solidFill>
                <a:latin typeface="+mn-lt"/>
                <a:ea typeface="ＭＳ Ｐゴシック" charset="-128"/>
                <a:cs typeface="Arial" pitchFamily="34" charset="0"/>
              </a:rPr>
              <a:t> Humanities (CSSH)</a:t>
            </a:r>
          </a:p>
          <a:p>
            <a:pPr algn="ctr"/>
            <a:endParaRPr lang="tr-TR" sz="1000" b="1" dirty="0">
              <a:solidFill>
                <a:srgbClr val="C00000"/>
              </a:solidFill>
              <a:ea typeface="ＭＳ Ｐゴシック" charset="-128"/>
              <a:cs typeface="Arial" pitchFamily="34" charset="0"/>
            </a:endParaRPr>
          </a:p>
          <a:p>
            <a:pPr algn="ctr"/>
            <a:r>
              <a:rPr lang="tr-TR" sz="3200" b="1" dirty="0">
                <a:solidFill>
                  <a:srgbClr val="C00000"/>
                </a:solidFill>
                <a:latin typeface="+mn-lt"/>
                <a:ea typeface="ＭＳ Ｐゴシック" charset="-128"/>
                <a:cs typeface="Arial" pitchFamily="34" charset="0"/>
              </a:rPr>
              <a:t>Koç </a:t>
            </a:r>
            <a:r>
              <a:rPr lang="tr-TR" sz="3200" b="1" dirty="0" err="1">
                <a:solidFill>
                  <a:srgbClr val="C00000"/>
                </a:solidFill>
                <a:latin typeface="+mn-lt"/>
                <a:ea typeface="ＭＳ Ｐゴシック" charset="-128"/>
                <a:cs typeface="Arial" pitchFamily="34" charset="0"/>
              </a:rPr>
              <a:t>University</a:t>
            </a:r>
            <a:endParaRPr lang="tr-TR" sz="3200" b="1" dirty="0">
              <a:solidFill>
                <a:srgbClr val="C00000"/>
              </a:solidFill>
              <a:latin typeface="+mn-lt"/>
              <a:ea typeface="ＭＳ Ｐゴシック" charset="-128"/>
              <a:cs typeface="Arial" pitchFamily="34" charset="0"/>
            </a:endParaRPr>
          </a:p>
          <a:p>
            <a:pPr algn="ctr"/>
            <a:endParaRPr lang="tr-TR" sz="3600" b="1" dirty="0">
              <a:solidFill>
                <a:srgbClr val="C00000"/>
              </a:solidFill>
              <a:ea typeface="ＭＳ Ｐゴシック" charset="-128"/>
              <a:cs typeface="Arial" pitchFamily="34" charset="0"/>
            </a:endParaRPr>
          </a:p>
          <a:p>
            <a:pPr algn="ctr"/>
            <a:endParaRPr lang="tr-TR" sz="3600" b="1" dirty="0">
              <a:solidFill>
                <a:srgbClr val="C00000"/>
              </a:solidFill>
              <a:latin typeface="+mn-lt"/>
              <a:ea typeface="ＭＳ Ｐゴシック" charset="-128"/>
              <a:cs typeface="Arial" pitchFamily="34" charset="0"/>
            </a:endParaRPr>
          </a:p>
          <a:p>
            <a:pPr algn="ctr"/>
            <a:endParaRPr lang="tr-TR" sz="3600" b="1" dirty="0">
              <a:solidFill>
                <a:srgbClr val="C00000"/>
              </a:solidFill>
              <a:ea typeface="ＭＳ Ｐゴシック" charset="-128"/>
              <a:cs typeface="Arial" pitchFamily="34" charset="0"/>
            </a:endParaRPr>
          </a:p>
          <a:p>
            <a:pPr algn="ctr"/>
            <a:endParaRPr lang="tr-TR" sz="3600" b="1" dirty="0">
              <a:solidFill>
                <a:srgbClr val="C00000"/>
              </a:solidFill>
              <a:latin typeface="+mn-lt"/>
              <a:ea typeface="ＭＳ Ｐゴシック" charset="-128"/>
              <a:cs typeface="Arial" pitchFamily="34" charset="0"/>
            </a:endParaRPr>
          </a:p>
          <a:p>
            <a:pPr algn="ctr"/>
            <a:endParaRPr lang="tr-TR" sz="2800" b="1" dirty="0">
              <a:solidFill>
                <a:srgbClr val="C00000"/>
              </a:solidFill>
              <a:ea typeface="ＭＳ Ｐゴシック" charset="-128"/>
              <a:cs typeface="Arial" pitchFamily="34" charset="0"/>
            </a:endParaRPr>
          </a:p>
          <a:p>
            <a:pPr algn="ctr"/>
            <a:endParaRPr lang="tr-TR" sz="2800" b="1" dirty="0">
              <a:solidFill>
                <a:srgbClr val="C00000"/>
              </a:solidFill>
              <a:ea typeface="ＭＳ Ｐゴシック" charset="-128"/>
              <a:cs typeface="Arial" pitchFamily="34" charset="0"/>
            </a:endParaRPr>
          </a:p>
          <a:p>
            <a:pPr algn="ctr"/>
            <a:endParaRPr lang="tr-TR" sz="2800" b="1" dirty="0">
              <a:solidFill>
                <a:srgbClr val="C00000"/>
              </a:solidFill>
              <a:ea typeface="ＭＳ Ｐゴシック" charset="-128"/>
              <a:cs typeface="Arial" pitchFamily="34" charset="0"/>
            </a:endParaRPr>
          </a:p>
          <a:p>
            <a:pPr algn="ctr"/>
            <a:r>
              <a:rPr lang="tr-TR" sz="2800" b="1" dirty="0">
                <a:solidFill>
                  <a:srgbClr val="C00000"/>
                </a:solidFill>
                <a:ea typeface="ＭＳ Ｐゴシック" charset="-128"/>
                <a:cs typeface="Arial" pitchFamily="34" charset="0"/>
              </a:rPr>
              <a:t>Aylin Küntay</a:t>
            </a:r>
            <a:endParaRPr lang="tr-TR" sz="2800" b="1" dirty="0">
              <a:solidFill>
                <a:srgbClr val="C00000"/>
              </a:solidFill>
              <a:latin typeface="+mn-lt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tr-TR" sz="2800" b="1" dirty="0">
                <a:solidFill>
                  <a:srgbClr val="C00000"/>
                </a:solidFill>
                <a:ea typeface="ＭＳ Ｐゴシック" charset="-128"/>
                <a:cs typeface="Arial" pitchFamily="34" charset="0"/>
              </a:rPr>
              <a:t>Inge Uytterhoeven</a:t>
            </a:r>
            <a:endParaRPr lang="en-US" sz="2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7AF67E-8492-44DB-B5EB-23560AA9C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2490604"/>
            <a:ext cx="80962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82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748F-6D68-4352-8205-196DC3A3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445" y="331839"/>
            <a:ext cx="7467600" cy="838200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CSSH &amp; UNIC</a:t>
            </a:r>
            <a:br>
              <a:rPr lang="en-GB" dirty="0"/>
            </a:b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7D6654-7CE4-470C-A593-3091A8EFCA0D}"/>
              </a:ext>
            </a:extLst>
          </p:cNvPr>
          <p:cNvSpPr/>
          <p:nvPr/>
        </p:nvSpPr>
        <p:spPr>
          <a:xfrm>
            <a:off x="286364" y="1380674"/>
            <a:ext cx="8571271" cy="2514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Exchange Agreements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 UNIC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BE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Ruhr University Bochum</a:t>
            </a:r>
            <a:r>
              <a:rPr lang="nl-B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Psychology, Sociology, MA Psychology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Erasmus University Rotterdam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Psychology, Media and Visual Arts, Sociology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UNIC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2F4A946-C500-40C7-86DA-553A09B36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453302"/>
              </p:ext>
            </p:extLst>
          </p:nvPr>
        </p:nvGraphicFramePr>
        <p:xfrm>
          <a:off x="327777" y="4105972"/>
          <a:ext cx="8488444" cy="22857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45239">
                  <a:extLst>
                    <a:ext uri="{9D8B030D-6E8A-4147-A177-3AD203B41FA5}">
                      <a16:colId xmlns:a16="http://schemas.microsoft.com/office/drawing/2014/main" val="1896091354"/>
                    </a:ext>
                  </a:extLst>
                </a:gridCol>
                <a:gridCol w="3757438">
                  <a:extLst>
                    <a:ext uri="{9D8B030D-6E8A-4147-A177-3AD203B41FA5}">
                      <a16:colId xmlns:a16="http://schemas.microsoft.com/office/drawing/2014/main" val="2983957256"/>
                    </a:ext>
                  </a:extLst>
                </a:gridCol>
                <a:gridCol w="2285767">
                  <a:extLst>
                    <a:ext uri="{9D8B030D-6E8A-4147-A177-3AD203B41FA5}">
                      <a16:colId xmlns:a16="http://schemas.microsoft.com/office/drawing/2014/main" val="705878001"/>
                    </a:ext>
                  </a:extLst>
                </a:gridCol>
              </a:tblGrid>
              <a:tr h="37560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Ruhr University Bochum​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Media and Visual Arts​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Valid for </a:t>
                      </a:r>
                      <a:r>
                        <a:rPr lang="tr-TR" sz="1800" dirty="0">
                          <a:effectLst/>
                        </a:rPr>
                        <a:t>20</a:t>
                      </a:r>
                      <a:r>
                        <a:rPr lang="en-US" sz="1800" dirty="0">
                          <a:effectLst/>
                        </a:rPr>
                        <a:t>21-</a:t>
                      </a:r>
                      <a:r>
                        <a:rPr lang="tr-TR" sz="1800" dirty="0">
                          <a:effectLst/>
                        </a:rPr>
                        <a:t>20</a:t>
                      </a:r>
                      <a:r>
                        <a:rPr lang="en-US" sz="1800" dirty="0">
                          <a:effectLst/>
                        </a:rPr>
                        <a:t>22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91908528"/>
                  </a:ext>
                </a:extLst>
              </a:tr>
              <a:tr h="445394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University of Liege​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Media and Visual Arts​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Under negotiation​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33125107"/>
                  </a:ext>
                </a:extLst>
              </a:tr>
              <a:tr h="445394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University of Zagreb​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Comparative Literature​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Under negotiation​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22753158"/>
                  </a:ext>
                </a:extLst>
              </a:tr>
              <a:tr h="445394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University of Liege​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Comparative Literature​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Under negotiation​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49535945"/>
                  </a:ext>
                </a:extLst>
              </a:tr>
              <a:tr h="445394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University of Zagreb​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Archaeology &amp; History of Art​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New proposal by partner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02348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629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E48A8C-98F7-4E62-81EB-E15EA101C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81" y="302342"/>
            <a:ext cx="7467600" cy="838200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CSSH &amp; UNIC</a:t>
            </a:r>
            <a:br>
              <a:rPr lang="en-GB" dirty="0"/>
            </a:b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7A65FA-7392-4DAC-9ED6-2CE6D6832E40}"/>
              </a:ext>
            </a:extLst>
          </p:cNvPr>
          <p:cNvSpPr/>
          <p:nvPr/>
        </p:nvSpPr>
        <p:spPr>
          <a:xfrm>
            <a:off x="190425" y="1246986"/>
            <a:ext cx="3269869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 Mobility Courses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1B5B20-B913-45AE-8E38-77D4A1881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237397"/>
              </p:ext>
            </p:extLst>
          </p:nvPr>
        </p:nvGraphicFramePr>
        <p:xfrm>
          <a:off x="298579" y="1792747"/>
          <a:ext cx="8619279" cy="28178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86872">
                  <a:extLst>
                    <a:ext uri="{9D8B030D-6E8A-4147-A177-3AD203B41FA5}">
                      <a16:colId xmlns:a16="http://schemas.microsoft.com/office/drawing/2014/main" val="1975655039"/>
                    </a:ext>
                  </a:extLst>
                </a:gridCol>
                <a:gridCol w="7432407">
                  <a:extLst>
                    <a:ext uri="{9D8B030D-6E8A-4147-A177-3AD203B41FA5}">
                      <a16:colId xmlns:a16="http://schemas.microsoft.com/office/drawing/2014/main" val="3978721443"/>
                    </a:ext>
                  </a:extLst>
                </a:gridCol>
              </a:tblGrid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MAVA 102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Introduction to Media and Communication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78991004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SOSC 105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Migration and Globalization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07881385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SOCI 435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Advanced Topics in International Migration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7109846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ARHA 320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Rome, Roman Cities and Countryside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70948915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ARHA 455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Arch. Hist of Hospital, Healthcare Spaces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23756440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ARHA 121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Intro to History of Art and Visual Culture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04444746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HIST 355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Selected Topics in History: Screening Soviet Socialism (and Beyond): Films of the Soviet Union and Russia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38829882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HIST 319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The Mediterranean in History, 16th-20th c.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5378920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MAVA 406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Media, Culture and Society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1164600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C23B259-F026-4557-8196-18A01CFD0FCA}"/>
              </a:ext>
            </a:extLst>
          </p:cNvPr>
          <p:cNvSpPr/>
          <p:nvPr/>
        </p:nvSpPr>
        <p:spPr>
          <a:xfrm>
            <a:off x="298579" y="4704252"/>
            <a:ext cx="8619278" cy="199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 Exchange Course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KU-EUR-RUB-UCC codesigned and cotaught course on “Dignified Spaces in Plural Europe” for Spring 2022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Multilingualism Policy Guideline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Contributed to UNIC level discussions and prepared the KU draft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114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DDDECF-5D3C-4BC8-A9B3-1B2BD78E99D4}"/>
              </a:ext>
            </a:extLst>
          </p:cNvPr>
          <p:cNvSpPr/>
          <p:nvPr/>
        </p:nvSpPr>
        <p:spPr>
          <a:xfrm>
            <a:off x="361335" y="1532666"/>
            <a:ext cx="8421329" cy="460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Contribution to Joint-8 Degrees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Redesigning the Post-industrial City (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RePIC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(Joint-8):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KU is hosting a track on diversity and design with EUR. MAVA Department is involved.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Multidisciplinary Perspectives on Superdiversity in Intercultural Working-, Teaching-, and Learning- Settings (Joint-8):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semester on organizations and/or sociological perspectives possible by KU. A faculty member from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 department is involved in the discussions.  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PhD Cooperation (Graduate School of Social Science and Humanities: PhD in Sociology &amp; Political Science and International Relations)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BIP Aeneas Route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 of Sienna, in collaboration with Koç University, Aristotle University of Thessaloniki, Trinity College Dublin, University of Tirana, and the University of Carthage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(Spring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Fall 2022). ARHA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Department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involved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FE3126-87C8-4D72-AA89-570E832F3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81" y="302342"/>
            <a:ext cx="7467600" cy="838200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CSSH &amp; UNIC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811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92E1B-418A-44F5-ACF5-ADB73B938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Interests</a:t>
            </a:r>
            <a:r>
              <a:rPr lang="tr-TR" dirty="0"/>
              <a:t> in </a:t>
            </a:r>
            <a:r>
              <a:rPr lang="tr-TR" dirty="0" err="1"/>
              <a:t>Co-Teaching</a:t>
            </a:r>
            <a:r>
              <a:rPr lang="tr-TR" dirty="0"/>
              <a:t>/</a:t>
            </a:r>
            <a:r>
              <a:rPr lang="tr-TR" dirty="0" err="1"/>
              <a:t>Co-Designing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C2F20-D5C5-4CFC-96A5-7612734AF79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444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92E1B-418A-44F5-ACF5-ADB73B938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Interests</a:t>
            </a:r>
            <a:r>
              <a:rPr lang="tr-TR" dirty="0"/>
              <a:t> in </a:t>
            </a:r>
            <a:r>
              <a:rPr lang="tr-TR" dirty="0" err="1"/>
              <a:t>Research</a:t>
            </a:r>
            <a:r>
              <a:rPr lang="tr-TR" dirty="0"/>
              <a:t> </a:t>
            </a:r>
            <a:r>
              <a:rPr lang="tr-TR" dirty="0" err="1"/>
              <a:t>Cooperation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C2F20-D5C5-4CFC-96A5-7612734AF79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884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17463" y="6018213"/>
            <a:ext cx="28575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ahoma" pitchFamily="34" charset="0"/>
              <a:buNone/>
            </a:pPr>
            <a:r>
              <a:rPr lang="tr-TR" sz="1000" u="sng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For Additional Information</a:t>
            </a:r>
          </a:p>
          <a:p>
            <a:pPr>
              <a:buClr>
                <a:srgbClr val="000000"/>
              </a:buClr>
              <a:buSzPct val="100000"/>
              <a:buFont typeface="Tahoma" pitchFamily="34" charset="0"/>
              <a:buNone/>
            </a:pPr>
            <a:r>
              <a:rPr lang="tr-TR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Koç University Communications Office</a:t>
            </a:r>
            <a:br>
              <a:rPr lang="tr-TR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tr-TR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Phone: +90 212 338 1501</a:t>
            </a:r>
            <a:br>
              <a:rPr lang="tr-TR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tr-TR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information@ku.edu.tr	http://www.ku.edu.tr</a:t>
            </a:r>
          </a:p>
          <a:p>
            <a:pPr>
              <a:buClr>
                <a:srgbClr val="000000"/>
              </a:buClr>
              <a:buSzPct val="100000"/>
              <a:buFont typeface="Tahoma" pitchFamily="34" charset="0"/>
              <a:buNone/>
            </a:pPr>
            <a:endParaRPr lang="tr-TR" sz="10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3" name="Picture 4" descr="C:\Documents and Settings\generic\Desktop\untitled.bmp"/>
          <p:cNvPicPr>
            <a:picLocks noChangeAspect="1" noChangeArrowheads="1"/>
          </p:cNvPicPr>
          <p:nvPr/>
        </p:nvPicPr>
        <p:blipFill>
          <a:blip r:embed="rId3" cstate="print"/>
          <a:srcRect r="17514" b="174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3775213" y="1328530"/>
            <a:ext cx="69119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200" b="1" dirty="0" err="1">
                <a:solidFill>
                  <a:schemeClr val="tx1"/>
                </a:solidFill>
                <a:cs typeface="Arial" pitchFamily="34" charset="0"/>
              </a:rPr>
              <a:t>Thank</a:t>
            </a:r>
            <a:r>
              <a:rPr lang="tr-TR" sz="32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tr-TR" sz="3200" b="1" dirty="0" err="1">
                <a:solidFill>
                  <a:schemeClr val="tx1"/>
                </a:solidFill>
                <a:cs typeface="Arial" pitchFamily="34" charset="0"/>
              </a:rPr>
              <a:t>You</a:t>
            </a:r>
            <a:r>
              <a:rPr lang="tr-TR" sz="3200" b="1" dirty="0">
                <a:solidFill>
                  <a:schemeClr val="tx1"/>
                </a:solidFill>
                <a:cs typeface="Arial" pitchFamily="34" charset="0"/>
              </a:rPr>
              <a:t>!</a:t>
            </a:r>
          </a:p>
          <a:p>
            <a:pPr algn="ctr"/>
            <a:r>
              <a:rPr lang="tr-TR" sz="2400" dirty="0">
                <a:cs typeface="Arial" pitchFamily="34" charset="0"/>
              </a:rPr>
              <a:t>cssh.ku.edu.tr</a:t>
            </a:r>
            <a:endParaRPr lang="en-US" sz="2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BA69-2C7C-471D-8989-584FA7BA8979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7462E-D0DF-4360-BD75-597DBCCA6A3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3A19BC-4D58-40D4-A32E-80F93174DF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65" y="4164290"/>
            <a:ext cx="3591612" cy="2693710"/>
          </a:xfrm>
          <a:prstGeom prst="rect">
            <a:avLst/>
          </a:prstGeom>
        </p:spPr>
      </p:pic>
      <p:pic>
        <p:nvPicPr>
          <p:cNvPr id="2050" name="Picture 2" descr="Koç University - Wikipedia">
            <a:extLst>
              <a:ext uri="{FF2B5EF4-FFF2-40B4-BE49-F238E27FC236}">
                <a16:creationId xmlns:a16="http://schemas.microsoft.com/office/drawing/2014/main" id="{A5B4EDB0-6015-4CBA-9AFE-BBCE77A34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3"/>
            <a:ext cx="2874044" cy="344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KV Vehbi Koç Vakfı">
            <a:extLst>
              <a:ext uri="{FF2B5EF4-FFF2-40B4-BE49-F238E27FC236}">
                <a16:creationId xmlns:a16="http://schemas.microsoft.com/office/drawing/2014/main" id="{05C6965B-1808-4FBF-8746-934FDE81E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922" y="0"/>
            <a:ext cx="3764078" cy="26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Quality Commission - Academic Planning and Development Directorate">
            <a:extLst>
              <a:ext uri="{FF2B5EF4-FFF2-40B4-BE49-F238E27FC236}">
                <a16:creationId xmlns:a16="http://schemas.microsoft.com/office/drawing/2014/main" id="{F759EA72-AA2B-415C-A2E7-FECB9050D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3" y="4304026"/>
            <a:ext cx="3303699" cy="247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EB2302-890E-43D5-A589-E75EE88D07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44" y="2058259"/>
            <a:ext cx="3570147" cy="267760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2BB55D-51FA-4527-ADFC-BD77716B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6200"/>
            <a:ext cx="7467600" cy="838200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870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262" y="58992"/>
            <a:ext cx="7848872" cy="980728"/>
          </a:xfrm>
        </p:spPr>
        <p:txBody>
          <a:bodyPr/>
          <a:lstStyle/>
          <a:p>
            <a:r>
              <a:rPr lang="tr-TR" dirty="0" err="1"/>
              <a:t>College</a:t>
            </a:r>
            <a:r>
              <a:rPr lang="tr-TR" dirty="0"/>
              <a:t> of </a:t>
            </a:r>
            <a:r>
              <a:rPr lang="tr-TR" dirty="0" err="1"/>
              <a:t>Social</a:t>
            </a:r>
            <a:r>
              <a:rPr lang="tr-TR" dirty="0"/>
              <a:t> </a:t>
            </a:r>
            <a:r>
              <a:rPr lang="tr-TR" dirty="0" err="1"/>
              <a:t>Sciences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Humanities (CSSH)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15380" y="1399531"/>
            <a:ext cx="10542744" cy="517064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 Degree-granting </a:t>
            </a:r>
            <a:r>
              <a:rPr lang="tr-TR" sz="2000" dirty="0"/>
              <a:t>D</a:t>
            </a:r>
            <a:r>
              <a:rPr lang="en-US" sz="2000" dirty="0" err="1"/>
              <a:t>epartment</a:t>
            </a:r>
            <a:r>
              <a:rPr lang="tr-TR" sz="2000" dirty="0"/>
              <a:t>s</a:t>
            </a: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Arch</a:t>
            </a:r>
            <a:r>
              <a:rPr lang="tr-TR" sz="2000" dirty="0"/>
              <a:t>a</a:t>
            </a:r>
            <a:r>
              <a:rPr lang="en-US" sz="2000" dirty="0" err="1"/>
              <a:t>eology</a:t>
            </a:r>
            <a:r>
              <a:rPr lang="en-US" sz="2000" dirty="0"/>
              <a:t> and History of Art</a:t>
            </a:r>
            <a:r>
              <a:rPr lang="tr-TR" sz="2000" dirty="0"/>
              <a:t> (ARHA)</a:t>
            </a: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Comparative Literature</a:t>
            </a:r>
            <a:r>
              <a:rPr lang="tr-TR" sz="2000" dirty="0"/>
              <a:t> (COMPLIT)</a:t>
            </a: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History</a:t>
            </a:r>
            <a:r>
              <a:rPr lang="tr-TR" sz="2000" dirty="0"/>
              <a:t> (HIST)</a:t>
            </a: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Media and Visual Arts </a:t>
            </a:r>
            <a:r>
              <a:rPr lang="tr-TR" sz="2000" dirty="0"/>
              <a:t>(MAVA)</a:t>
            </a: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Philosophy</a:t>
            </a:r>
            <a:r>
              <a:rPr lang="tr-TR" sz="2000" dirty="0"/>
              <a:t> (PHIL)</a:t>
            </a: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Psychology</a:t>
            </a:r>
            <a:r>
              <a:rPr lang="tr-TR" sz="2000" dirty="0"/>
              <a:t> (PSYC)</a:t>
            </a: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Sociology</a:t>
            </a:r>
            <a:r>
              <a:rPr lang="tr-TR" sz="2000" dirty="0"/>
              <a:t> (SOCI)</a:t>
            </a:r>
            <a:endParaRPr lang="en-US" sz="2000" dirty="0"/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 Supporting Programs</a:t>
            </a:r>
            <a:endParaRPr lang="tr-TR" sz="2000" dirty="0"/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Academic Writing </a:t>
            </a:r>
            <a:r>
              <a:rPr lang="tr-TR" sz="2000" dirty="0"/>
              <a:t>(ACWR)</a:t>
            </a: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tr-TR" sz="2000" dirty="0"/>
              <a:t>T</a:t>
            </a:r>
            <a:r>
              <a:rPr lang="en-US" sz="2000" dirty="0" err="1"/>
              <a:t>urkish</a:t>
            </a:r>
            <a:r>
              <a:rPr lang="en-US" sz="2000" dirty="0"/>
              <a:t> Communication Skills (TURK)</a:t>
            </a:r>
            <a:endParaRPr lang="tr-TR" sz="2000" dirty="0"/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Languages (LANG)</a:t>
            </a:r>
            <a:endParaRPr lang="tr-TR" sz="2000" dirty="0"/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2000" dirty="0"/>
              <a:t>Koç University Writing </a:t>
            </a:r>
            <a:r>
              <a:rPr lang="en-GB" sz="2000" dirty="0" err="1"/>
              <a:t>Center</a:t>
            </a:r>
            <a:r>
              <a:rPr lang="en-GB" sz="2000" dirty="0"/>
              <a:t> (KUWR)</a:t>
            </a:r>
            <a:endParaRPr lang="en-US" sz="2000" dirty="0"/>
          </a:p>
          <a:p>
            <a:endParaRPr lang="tr-T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247263-4D0A-4E90-9104-938176ACE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613" y="1549826"/>
            <a:ext cx="3652542" cy="487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88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3E8BD-3DDB-4197-96D6-6C7FFB54D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774" y="204019"/>
            <a:ext cx="7467600" cy="838200"/>
          </a:xfrm>
        </p:spPr>
        <p:txBody>
          <a:bodyPr/>
          <a:lstStyle/>
          <a:p>
            <a:r>
              <a:rPr lang="tr-TR" dirty="0" err="1"/>
              <a:t>Academic</a:t>
            </a:r>
            <a:r>
              <a:rPr lang="tr-TR" dirty="0"/>
              <a:t> Environment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1CF0E-0C30-4069-B188-11FAB2B4A3A1}"/>
              </a:ext>
            </a:extLst>
          </p:cNvPr>
          <p:cNvSpPr txBox="1">
            <a:spLocks/>
          </p:cNvSpPr>
          <p:nvPr/>
        </p:nvSpPr>
        <p:spPr>
          <a:xfrm>
            <a:off x="1263017" y="1215714"/>
            <a:ext cx="672788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Interdisciplinary research and teaching</a:t>
            </a:r>
            <a:endParaRPr lang="tr-TR" sz="2000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Double Major</a:t>
            </a:r>
            <a:endParaRPr lang="tr-TR" sz="2000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Minor Programs</a:t>
            </a:r>
            <a:endParaRPr lang="tr-TR" sz="2000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000" dirty="0" err="1">
                <a:solidFill>
                  <a:prstClr val="black"/>
                </a:solidFill>
              </a:rPr>
              <a:t>Track</a:t>
            </a:r>
            <a:r>
              <a:rPr lang="tr-TR" sz="2000" dirty="0">
                <a:solidFill>
                  <a:prstClr val="black"/>
                </a:solidFill>
              </a:rPr>
              <a:t> </a:t>
            </a:r>
            <a:r>
              <a:rPr lang="tr-TR" sz="2000" dirty="0" err="1">
                <a:solidFill>
                  <a:prstClr val="black"/>
                </a:solidFill>
              </a:rPr>
              <a:t>and</a:t>
            </a:r>
            <a:r>
              <a:rPr lang="tr-TR" sz="2000" dirty="0">
                <a:solidFill>
                  <a:prstClr val="black"/>
                </a:solidFill>
              </a:rPr>
              <a:t> </a:t>
            </a:r>
            <a:r>
              <a:rPr lang="tr-TR" sz="2000" dirty="0" err="1">
                <a:solidFill>
                  <a:prstClr val="black"/>
                </a:solidFill>
              </a:rPr>
              <a:t>Certificate</a:t>
            </a:r>
            <a:r>
              <a:rPr lang="tr-TR" sz="2000" dirty="0">
                <a:solidFill>
                  <a:prstClr val="black"/>
                </a:solidFill>
              </a:rPr>
              <a:t> Programs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International mobility and research</a:t>
            </a:r>
            <a:endParaRPr lang="tr-TR" sz="2000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Participation in research projects</a:t>
            </a:r>
            <a:endParaRPr lang="tr-TR" sz="2000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Close collaboration, learning and research with </a:t>
            </a:r>
            <a:r>
              <a:rPr lang="tr-TR" sz="2000" dirty="0">
                <a:solidFill>
                  <a:prstClr val="black"/>
                </a:solidFill>
              </a:rPr>
              <a:t>MA</a:t>
            </a:r>
            <a:r>
              <a:rPr lang="en-US" sz="2000" dirty="0">
                <a:solidFill>
                  <a:prstClr val="black"/>
                </a:solidFill>
              </a:rPr>
              <a:t> and doctoral students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9D80B-307D-43B4-9A54-2F5DE487F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17" y="4300863"/>
            <a:ext cx="6727880" cy="24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95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BA0A3-BDE9-45B7-88C5-EA8416DB6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774" y="184355"/>
            <a:ext cx="7467600" cy="838200"/>
          </a:xfrm>
        </p:spPr>
        <p:txBody>
          <a:bodyPr/>
          <a:lstStyle/>
          <a:p>
            <a:r>
              <a:rPr lang="tr-TR" dirty="0" err="1"/>
              <a:t>Undergraduate</a:t>
            </a:r>
            <a:r>
              <a:rPr lang="tr-TR" dirty="0"/>
              <a:t> </a:t>
            </a:r>
            <a:r>
              <a:rPr lang="tr-TR" dirty="0" err="1"/>
              <a:t>Students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040AC1-1E00-4159-BB02-B1DB95B80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2" y="1888435"/>
            <a:ext cx="68865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33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8A1B8A-602F-444A-A48B-14F84C74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262" y="58992"/>
            <a:ext cx="7848872" cy="980728"/>
          </a:xfrm>
        </p:spPr>
        <p:txBody>
          <a:bodyPr/>
          <a:lstStyle/>
          <a:p>
            <a:r>
              <a:rPr lang="tr-TR" dirty="0" err="1"/>
              <a:t>Research</a:t>
            </a:r>
            <a:r>
              <a:rPr lang="tr-TR" dirty="0"/>
              <a:t> </a:t>
            </a:r>
            <a:r>
              <a:rPr lang="tr-TR" dirty="0" err="1"/>
              <a:t>Faculty</a:t>
            </a:r>
            <a:r>
              <a:rPr lang="tr-TR" dirty="0"/>
              <a:t> &amp; </a:t>
            </a:r>
            <a:r>
              <a:rPr lang="tr-TR" dirty="0" err="1"/>
              <a:t>Instructors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AE59C-452C-416E-BB9E-B17A228C5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080177"/>
            <a:ext cx="84582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47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E986B-8AE0-48D9-95A9-0C5EC96C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6" y="125896"/>
            <a:ext cx="7467600" cy="838200"/>
          </a:xfrm>
        </p:spPr>
        <p:txBody>
          <a:bodyPr/>
          <a:lstStyle/>
          <a:p>
            <a:r>
              <a:rPr lang="tr-TR" dirty="0" err="1"/>
              <a:t>Graduate</a:t>
            </a:r>
            <a:r>
              <a:rPr lang="tr-TR" dirty="0"/>
              <a:t> </a:t>
            </a:r>
            <a:r>
              <a:rPr lang="tr-TR" dirty="0" err="1"/>
              <a:t>Students</a:t>
            </a: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03F7DB2-7D30-42A8-BB13-092684D9F0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3331881"/>
              </p:ext>
            </p:extLst>
          </p:nvPr>
        </p:nvGraphicFramePr>
        <p:xfrm>
          <a:off x="227225" y="2629076"/>
          <a:ext cx="8847201" cy="2214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4230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941" y="145111"/>
            <a:ext cx="8229600" cy="864096"/>
          </a:xfrm>
        </p:spPr>
        <p:txBody>
          <a:bodyPr/>
          <a:lstStyle/>
          <a:p>
            <a:r>
              <a:rPr lang="en-US" dirty="0"/>
              <a:t>Example Projects: ERC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7200" y="1932248"/>
            <a:ext cx="8229600" cy="4525963"/>
          </a:xfrm>
        </p:spPr>
        <p:txBody>
          <a:bodyPr/>
          <a:lstStyle/>
          <a:p>
            <a:pPr lvl="1"/>
            <a:r>
              <a:rPr lang="en-US" sz="2400" dirty="0">
                <a:latin typeface="+mn-lt"/>
              </a:rPr>
              <a:t>Industrialization and Urban Growth from the mid-nineteenth century Ottoman Empire to Contemporary Turkey in a Comparative Perspective, 1850-2000</a:t>
            </a:r>
          </a:p>
          <a:p>
            <a:pPr marL="457200" lvl="1" indent="0">
              <a:buNone/>
            </a:pPr>
            <a:endParaRPr lang="en-US" sz="2400" dirty="0">
              <a:latin typeface="+mn-lt"/>
            </a:endParaRPr>
          </a:p>
          <a:p>
            <a:pPr lvl="1"/>
            <a:r>
              <a:rPr lang="en-US" sz="2400" dirty="0">
                <a:latin typeface="+mn-lt"/>
              </a:rPr>
              <a:t>The New Politics of Welfare: Towards an ‘Emerging Markets’ Welfare Regime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pPr lvl="1"/>
            <a:endParaRPr lang="en-US" sz="2800" dirty="0"/>
          </a:p>
          <a:p>
            <a:pPr marL="742950" lvl="2" indent="-342900"/>
            <a:endParaRPr lang="en-US" dirty="0">
              <a:solidFill>
                <a:srgbClr val="C00000"/>
              </a:solidFill>
            </a:endParaRPr>
          </a:p>
          <a:p>
            <a:pPr marL="742950" lvl="2" indent="-342900"/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00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349" y="139148"/>
            <a:ext cx="8229600" cy="864096"/>
          </a:xfrm>
        </p:spPr>
        <p:txBody>
          <a:bodyPr/>
          <a:lstStyle/>
          <a:p>
            <a:r>
              <a:rPr lang="en-US" dirty="0">
                <a:latin typeface="+mn-lt"/>
              </a:rPr>
              <a:t>Example Projects: FP7, H2020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83163" y="1783160"/>
            <a:ext cx="8229600" cy="4525963"/>
          </a:xfrm>
        </p:spPr>
        <p:txBody>
          <a:bodyPr/>
          <a:lstStyle/>
          <a:p>
            <a:pPr lvl="1"/>
            <a:r>
              <a:rPr lang="en-US" sz="2400" dirty="0">
                <a:latin typeface="+mn-lt"/>
              </a:rPr>
              <a:t>Cultural Pathways to Economic Self-Sufficiency and Entrepreneurship </a:t>
            </a:r>
            <a:endParaRPr lang="tr-TR" sz="2400" dirty="0">
              <a:latin typeface="+mn-lt"/>
            </a:endParaRPr>
          </a:p>
          <a:p>
            <a:pPr lvl="1"/>
            <a:endParaRPr lang="en-US" sz="2400" dirty="0">
              <a:latin typeface="+mn-lt"/>
            </a:endParaRPr>
          </a:p>
          <a:p>
            <a:pPr lvl="1"/>
            <a:r>
              <a:rPr lang="en-US" sz="2400" dirty="0">
                <a:latin typeface="+mn-lt"/>
              </a:rPr>
              <a:t>Second </a:t>
            </a:r>
            <a:r>
              <a:rPr lang="tr-TR" sz="2400" dirty="0">
                <a:latin typeface="+mn-lt"/>
              </a:rPr>
              <a:t>L</a:t>
            </a:r>
            <a:r>
              <a:rPr lang="en-US" sz="2400" dirty="0" err="1">
                <a:latin typeface="+mn-lt"/>
              </a:rPr>
              <a:t>anguage</a:t>
            </a:r>
            <a:r>
              <a:rPr lang="en-US" sz="2400" dirty="0">
                <a:latin typeface="+mn-lt"/>
              </a:rPr>
              <a:t> </a:t>
            </a:r>
            <a:r>
              <a:rPr lang="tr-TR" sz="2400" dirty="0">
                <a:latin typeface="+mn-lt"/>
              </a:rPr>
              <a:t>T</a:t>
            </a:r>
            <a:r>
              <a:rPr lang="en-US" sz="2400" dirty="0" err="1">
                <a:latin typeface="+mn-lt"/>
              </a:rPr>
              <a:t>utoring</a:t>
            </a:r>
            <a:r>
              <a:rPr lang="en-US" sz="2400" dirty="0">
                <a:latin typeface="+mn-lt"/>
              </a:rPr>
              <a:t> </a:t>
            </a:r>
            <a:r>
              <a:rPr lang="tr-TR" sz="2400" dirty="0">
                <a:latin typeface="+mn-lt"/>
              </a:rPr>
              <a:t>U</a:t>
            </a:r>
            <a:r>
              <a:rPr lang="en-US" sz="2400" dirty="0">
                <a:latin typeface="+mn-lt"/>
              </a:rPr>
              <a:t>sing </a:t>
            </a:r>
            <a:r>
              <a:rPr lang="tr-TR" sz="2400" dirty="0">
                <a:latin typeface="+mn-lt"/>
              </a:rPr>
              <a:t>S</a:t>
            </a:r>
            <a:r>
              <a:rPr lang="en-US" sz="2400" dirty="0" err="1">
                <a:latin typeface="+mn-lt"/>
              </a:rPr>
              <a:t>ocial</a:t>
            </a:r>
            <a:r>
              <a:rPr lang="en-US" sz="2400" dirty="0">
                <a:latin typeface="+mn-lt"/>
              </a:rPr>
              <a:t> </a:t>
            </a:r>
            <a:r>
              <a:rPr lang="tr-TR" sz="2400" dirty="0">
                <a:latin typeface="+mn-lt"/>
              </a:rPr>
              <a:t>R</a:t>
            </a:r>
            <a:r>
              <a:rPr lang="en-US" sz="2400" dirty="0" err="1">
                <a:latin typeface="+mn-lt"/>
              </a:rPr>
              <a:t>obots</a:t>
            </a:r>
            <a:r>
              <a:rPr lang="en-US" sz="2400" dirty="0">
                <a:latin typeface="+mn-lt"/>
              </a:rPr>
              <a:t> </a:t>
            </a:r>
            <a:endParaRPr lang="en-US" dirty="0">
              <a:solidFill>
                <a:srgbClr val="C00000"/>
              </a:solidFill>
              <a:latin typeface="+mn-lt"/>
            </a:endParaRPr>
          </a:p>
          <a:p>
            <a:pPr marL="742950" lvl="2" indent="-342900"/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9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590" y="78519"/>
            <a:ext cx="8229600" cy="864096"/>
          </a:xfrm>
        </p:spPr>
        <p:txBody>
          <a:bodyPr/>
          <a:lstStyle/>
          <a:p>
            <a:r>
              <a:rPr lang="en-US" dirty="0">
                <a:latin typeface="+mn-lt"/>
              </a:rPr>
              <a:t>Other Relevant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85597" y="1716021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US" sz="2400" dirty="0">
                <a:latin typeface="+mn-lt"/>
              </a:rPr>
              <a:t>Influence of </a:t>
            </a:r>
            <a:r>
              <a:rPr lang="tr-TR" sz="2400" dirty="0">
                <a:latin typeface="+mn-lt"/>
              </a:rPr>
              <a:t>S</a:t>
            </a:r>
            <a:r>
              <a:rPr lang="en-US" sz="2400" dirty="0" err="1">
                <a:latin typeface="+mn-lt"/>
              </a:rPr>
              <a:t>ocioeconomic</a:t>
            </a:r>
            <a:r>
              <a:rPr lang="en-US" sz="2400" dirty="0">
                <a:latin typeface="+mn-lt"/>
              </a:rPr>
              <a:t> </a:t>
            </a:r>
            <a:r>
              <a:rPr lang="tr-TR" sz="2400" dirty="0">
                <a:latin typeface="+mn-lt"/>
              </a:rPr>
              <a:t>S</a:t>
            </a:r>
            <a:r>
              <a:rPr lang="en-US" sz="2400" dirty="0" err="1">
                <a:latin typeface="+mn-lt"/>
              </a:rPr>
              <a:t>tatus</a:t>
            </a:r>
            <a:r>
              <a:rPr lang="en-US" sz="2400" dirty="0">
                <a:latin typeface="+mn-lt"/>
              </a:rPr>
              <a:t> on the </a:t>
            </a:r>
            <a:r>
              <a:rPr lang="tr-TR" sz="2400" dirty="0">
                <a:latin typeface="+mn-lt"/>
              </a:rPr>
              <a:t>C</a:t>
            </a:r>
            <a:r>
              <a:rPr lang="en-US" sz="2400" dirty="0" err="1">
                <a:latin typeface="+mn-lt"/>
              </a:rPr>
              <a:t>ognitive</a:t>
            </a:r>
            <a:r>
              <a:rPr lang="en-US" sz="2400" dirty="0">
                <a:latin typeface="+mn-lt"/>
              </a:rPr>
              <a:t> </a:t>
            </a:r>
            <a:r>
              <a:rPr lang="tr-TR" sz="2400" dirty="0">
                <a:latin typeface="+mn-lt"/>
              </a:rPr>
              <a:t>O</a:t>
            </a:r>
            <a:r>
              <a:rPr lang="en-US" sz="2400" dirty="0" err="1">
                <a:latin typeface="+mn-lt"/>
              </a:rPr>
              <a:t>rigins</a:t>
            </a:r>
            <a:r>
              <a:rPr lang="en-US" sz="2400" dirty="0">
                <a:latin typeface="+mn-lt"/>
              </a:rPr>
              <a:t> of </a:t>
            </a:r>
            <a:r>
              <a:rPr lang="tr-TR" sz="2400" dirty="0">
                <a:latin typeface="+mn-lt"/>
              </a:rPr>
              <a:t>C</a:t>
            </a:r>
            <a:r>
              <a:rPr lang="en-US" sz="2400" dirty="0" err="1">
                <a:latin typeface="+mn-lt"/>
              </a:rPr>
              <a:t>ultural</a:t>
            </a:r>
            <a:r>
              <a:rPr lang="en-US" sz="2400" dirty="0">
                <a:latin typeface="+mn-lt"/>
              </a:rPr>
              <a:t> </a:t>
            </a:r>
            <a:r>
              <a:rPr lang="tr-TR" sz="2400" dirty="0">
                <a:latin typeface="+mn-lt"/>
              </a:rPr>
              <a:t>L</a:t>
            </a:r>
            <a:r>
              <a:rPr lang="en-US" sz="2400" dirty="0">
                <a:latin typeface="+mn-lt"/>
              </a:rPr>
              <a:t>earning</a:t>
            </a:r>
          </a:p>
          <a:p>
            <a:pPr lvl="1"/>
            <a:endParaRPr lang="en-US" sz="2400" dirty="0">
              <a:latin typeface="+mn-lt"/>
            </a:endParaRPr>
          </a:p>
          <a:p>
            <a:pPr lvl="1"/>
            <a:r>
              <a:rPr lang="en-US" sz="2400" dirty="0">
                <a:latin typeface="+mn-lt"/>
              </a:rPr>
              <a:t>Mixed Media Technologies</a:t>
            </a:r>
            <a:r>
              <a:rPr lang="tr-TR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– Educational and Health Applications</a:t>
            </a:r>
          </a:p>
          <a:p>
            <a:pPr lvl="1"/>
            <a:endParaRPr lang="en-US" sz="2400" dirty="0">
              <a:latin typeface="+mn-lt"/>
            </a:endParaRPr>
          </a:p>
          <a:p>
            <a:pPr lvl="1"/>
            <a:r>
              <a:rPr lang="en-US" sz="2400" dirty="0">
                <a:latin typeface="+mn-lt"/>
              </a:rPr>
              <a:t>Institutional Habitus and Educational Achievement in a Comparative Perspective between Germany and Turkey</a:t>
            </a:r>
          </a:p>
          <a:p>
            <a:pPr marL="457200" lvl="1" indent="0">
              <a:buNone/>
            </a:pPr>
            <a:endParaRPr lang="en-US" sz="2400" dirty="0">
              <a:latin typeface="+mn-lt"/>
            </a:endParaRPr>
          </a:p>
          <a:p>
            <a:pPr lvl="1"/>
            <a:r>
              <a:rPr lang="tr-TR" sz="2400" dirty="0" err="1">
                <a:latin typeface="+mn-lt"/>
              </a:rPr>
              <a:t>Anatolian</a:t>
            </a:r>
            <a:r>
              <a:rPr lang="tr-TR" sz="2400" dirty="0">
                <a:latin typeface="+mn-lt"/>
              </a:rPr>
              <a:t> </a:t>
            </a:r>
            <a:r>
              <a:rPr lang="tr-TR" sz="2400" dirty="0" err="1">
                <a:latin typeface="+mn-lt"/>
              </a:rPr>
              <a:t>Neolithic</a:t>
            </a:r>
            <a:r>
              <a:rPr lang="tr-TR" sz="2400" dirty="0">
                <a:latin typeface="+mn-lt"/>
              </a:rPr>
              <a:t> </a:t>
            </a:r>
            <a:r>
              <a:rPr lang="tr-TR" sz="2400" dirty="0" err="1">
                <a:latin typeface="+mn-lt"/>
              </a:rPr>
              <a:t>Studies</a:t>
            </a:r>
            <a:r>
              <a:rPr lang="tr-TR" sz="2400" dirty="0">
                <a:latin typeface="+mn-lt"/>
              </a:rPr>
              <a:t> of </a:t>
            </a:r>
            <a:r>
              <a:rPr lang="tr-TR" sz="2400" dirty="0" err="1">
                <a:latin typeface="+mn-lt"/>
              </a:rPr>
              <a:t>Unique</a:t>
            </a:r>
            <a:r>
              <a:rPr lang="tr-TR" sz="2400" dirty="0">
                <a:latin typeface="+mn-lt"/>
              </a:rPr>
              <a:t> Technologies </a:t>
            </a:r>
            <a:r>
              <a:rPr lang="tr-TR" sz="2400" dirty="0" err="1">
                <a:latin typeface="+mn-lt"/>
              </a:rPr>
              <a:t>for</a:t>
            </a:r>
            <a:r>
              <a:rPr lang="tr-TR" sz="2400" dirty="0">
                <a:latin typeface="+mn-lt"/>
              </a:rPr>
              <a:t> </a:t>
            </a:r>
            <a:r>
              <a:rPr lang="tr-TR" sz="2400" dirty="0" err="1">
                <a:latin typeface="+mn-lt"/>
              </a:rPr>
              <a:t>Food</a:t>
            </a:r>
            <a:r>
              <a:rPr lang="tr-TR" sz="2400" dirty="0">
                <a:latin typeface="+mn-lt"/>
              </a:rPr>
              <a:t> </a:t>
            </a:r>
            <a:r>
              <a:rPr lang="tr-TR" sz="2400" dirty="0" err="1">
                <a:latin typeface="+mn-lt"/>
              </a:rPr>
              <a:t>Preparation</a:t>
            </a:r>
            <a:r>
              <a:rPr lang="en-US" sz="2400" dirty="0">
                <a:latin typeface="+mn-lt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03200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E43626DDA13DAC4E8CEDAABE17BA9452" ma:contentTypeVersion="14" ma:contentTypeDescription="Yeni belge oluşturun." ma:contentTypeScope="" ma:versionID="c97cc3a39ff2d70decb9c9c76d176c8e">
  <xsd:schema xmlns:xsd="http://www.w3.org/2001/XMLSchema" xmlns:xs="http://www.w3.org/2001/XMLSchema" xmlns:p="http://schemas.microsoft.com/office/2006/metadata/properties" xmlns:ns3="654acfcf-ab4e-4364-8c79-5a3acd86b594" xmlns:ns4="83102317-7b32-4944-9ec4-5875295fb0fd" targetNamespace="http://schemas.microsoft.com/office/2006/metadata/properties" ma:root="true" ma:fieldsID="e63cbf5bad621626a2520f0b7edce682" ns3:_="" ns4:_="">
    <xsd:import namespace="654acfcf-ab4e-4364-8c79-5a3acd86b594"/>
    <xsd:import namespace="83102317-7b32-4944-9ec4-5875295fb0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4acfcf-ab4e-4364-8c79-5a3acd86b5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102317-7b32-4944-9ec4-5875295fb0f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İpucu Paylaşımı Karması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EBFE99-C4AF-4489-80A1-A9609BD560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347049-E69C-49CD-8F5B-B6E0438EBB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4acfcf-ab4e-4364-8c79-5a3acd86b594"/>
    <ds:schemaRef ds:uri="83102317-7b32-4944-9ec4-5875295fb0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6D1057-30EE-4E09-B8D9-0F6333A5376E}">
  <ds:schemaRefs>
    <ds:schemaRef ds:uri="http://schemas.microsoft.com/office/infopath/2007/PartnerControls"/>
    <ds:schemaRef ds:uri="654acfcf-ab4e-4364-8c79-5a3acd86b594"/>
    <ds:schemaRef ds:uri="http://purl.org/dc/elements/1.1/"/>
    <ds:schemaRef ds:uri="http://schemas.microsoft.com/office/2006/metadata/properties"/>
    <ds:schemaRef ds:uri="83102317-7b32-4944-9ec4-5875295fb0f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806</TotalTime>
  <Words>695</Words>
  <Application>Microsoft Macintosh PowerPoint</Application>
  <PresentationFormat>On-screen Show (4:3)</PresentationFormat>
  <Paragraphs>140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Tahoma</vt:lpstr>
      <vt:lpstr>Times</vt:lpstr>
      <vt:lpstr>Times New Roman</vt:lpstr>
      <vt:lpstr>Wingdings</vt:lpstr>
      <vt:lpstr>Office Theme</vt:lpstr>
      <vt:lpstr>PowerPoint Presentation</vt:lpstr>
      <vt:lpstr>College of Social Sciences and Humanities (CSSH)</vt:lpstr>
      <vt:lpstr>Academic Environment</vt:lpstr>
      <vt:lpstr>Undergraduate Students</vt:lpstr>
      <vt:lpstr>Research Faculty &amp; Instructors</vt:lpstr>
      <vt:lpstr>Graduate Students</vt:lpstr>
      <vt:lpstr>Example Projects: ERC</vt:lpstr>
      <vt:lpstr>Example Projects: FP7, H2020</vt:lpstr>
      <vt:lpstr>Other Relevant Projects</vt:lpstr>
      <vt:lpstr>CSSH &amp; UNIC </vt:lpstr>
      <vt:lpstr>CSSH &amp; UNIC </vt:lpstr>
      <vt:lpstr>CSSH &amp; UNIC </vt:lpstr>
      <vt:lpstr>Interests in Co-Teaching/Co-Designing</vt:lpstr>
      <vt:lpstr>Interests in Research Cooperation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of Social Sciences and Humanities (CSSH)</dc:title>
  <dc:creator>Inge Uytterhoeven</dc:creator>
  <cp:lastModifiedBy>Aylin Küntay</cp:lastModifiedBy>
  <cp:revision>40</cp:revision>
  <dcterms:created xsi:type="dcterms:W3CDTF">2022-03-02T11:16:09Z</dcterms:created>
  <dcterms:modified xsi:type="dcterms:W3CDTF">2022-03-03T08:20:42Z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0x010100E43626DDA13DAC4E8CEDAABE17BA9452</vt:lpwstr>
  </property>
</Properties>
</file>